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412" r:id="rId2"/>
    <p:sldId id="256" r:id="rId3"/>
    <p:sldId id="257" r:id="rId4"/>
    <p:sldId id="491" r:id="rId5"/>
    <p:sldId id="413" r:id="rId6"/>
    <p:sldId id="414" r:id="rId7"/>
    <p:sldId id="492" r:id="rId8"/>
    <p:sldId id="415" r:id="rId9"/>
    <p:sldId id="416" r:id="rId10"/>
    <p:sldId id="493" r:id="rId11"/>
    <p:sldId id="417" r:id="rId12"/>
    <p:sldId id="418" r:id="rId13"/>
    <p:sldId id="494" r:id="rId14"/>
    <p:sldId id="419" r:id="rId15"/>
    <p:sldId id="420" r:id="rId16"/>
    <p:sldId id="421" r:id="rId17"/>
    <p:sldId id="422" r:id="rId18"/>
    <p:sldId id="351" r:id="rId19"/>
    <p:sldId id="352" r:id="rId20"/>
    <p:sldId id="353" r:id="rId21"/>
    <p:sldId id="354" r:id="rId22"/>
    <p:sldId id="355" r:id="rId23"/>
    <p:sldId id="356" r:id="rId24"/>
    <p:sldId id="497" r:id="rId25"/>
    <p:sldId id="495" r:id="rId26"/>
    <p:sldId id="423" r:id="rId27"/>
    <p:sldId id="429" r:id="rId28"/>
    <p:sldId id="430" r:id="rId29"/>
    <p:sldId id="431" r:id="rId30"/>
    <p:sldId id="432" r:id="rId31"/>
    <p:sldId id="433" r:id="rId32"/>
    <p:sldId id="434" r:id="rId33"/>
    <p:sldId id="435" r:id="rId34"/>
    <p:sldId id="436" r:id="rId35"/>
    <p:sldId id="437" r:id="rId36"/>
    <p:sldId id="438" r:id="rId37"/>
    <p:sldId id="439" r:id="rId38"/>
    <p:sldId id="440" r:id="rId39"/>
    <p:sldId id="441" r:id="rId40"/>
    <p:sldId id="442" r:id="rId41"/>
    <p:sldId id="443" r:id="rId42"/>
    <p:sldId id="444" r:id="rId43"/>
    <p:sldId id="445" r:id="rId44"/>
    <p:sldId id="446" r:id="rId45"/>
    <p:sldId id="447" r:id="rId46"/>
    <p:sldId id="448" r:id="rId47"/>
    <p:sldId id="449" r:id="rId48"/>
    <p:sldId id="450" r:id="rId49"/>
    <p:sldId id="451" r:id="rId50"/>
    <p:sldId id="452" r:id="rId51"/>
    <p:sldId id="453" r:id="rId52"/>
    <p:sldId id="454" r:id="rId53"/>
    <p:sldId id="455" r:id="rId54"/>
    <p:sldId id="456" r:id="rId55"/>
    <p:sldId id="457" r:id="rId56"/>
    <p:sldId id="458" r:id="rId57"/>
    <p:sldId id="459" r:id="rId58"/>
    <p:sldId id="462" r:id="rId59"/>
    <p:sldId id="460" r:id="rId60"/>
    <p:sldId id="463" r:id="rId61"/>
    <p:sldId id="461" r:id="rId62"/>
    <p:sldId id="464" r:id="rId63"/>
    <p:sldId id="465" r:id="rId64"/>
    <p:sldId id="466" r:id="rId65"/>
    <p:sldId id="467" r:id="rId66"/>
    <p:sldId id="468" r:id="rId67"/>
    <p:sldId id="469" r:id="rId68"/>
    <p:sldId id="470" r:id="rId69"/>
    <p:sldId id="471" r:id="rId70"/>
    <p:sldId id="472" r:id="rId71"/>
    <p:sldId id="473" r:id="rId72"/>
    <p:sldId id="496" r:id="rId73"/>
    <p:sldId id="476" r:id="rId74"/>
    <p:sldId id="477" r:id="rId75"/>
    <p:sldId id="478" r:id="rId76"/>
    <p:sldId id="479" r:id="rId77"/>
    <p:sldId id="481" r:id="rId78"/>
    <p:sldId id="482" r:id="rId79"/>
    <p:sldId id="480" r:id="rId80"/>
    <p:sldId id="483" r:id="rId81"/>
    <p:sldId id="475" r:id="rId82"/>
    <p:sldId id="484" r:id="rId83"/>
    <p:sldId id="485" r:id="rId84"/>
    <p:sldId id="486" r:id="rId85"/>
    <p:sldId id="487" r:id="rId86"/>
    <p:sldId id="489" r:id="rId87"/>
    <p:sldId id="490" r:id="rId88"/>
    <p:sldId id="498" r:id="rId89"/>
    <p:sldId id="488" r:id="rId90"/>
  </p:sldIdLst>
  <p:sldSz cx="12192000" cy="6858000"/>
  <p:notesSz cx="9144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79864" autoAdjust="0"/>
  </p:normalViewPr>
  <p:slideViewPr>
    <p:cSldViewPr snapToGrid="0" snapToObjects="1">
      <p:cViewPr varScale="1">
        <p:scale>
          <a:sx n="93" d="100"/>
          <a:sy n="93" d="100"/>
        </p:scale>
        <p:origin x="11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228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6E9DE-B862-CB47-9AF5-BD4C40255F25}" type="datetimeFigureOut">
              <a:rPr kumimoji="1" lang="zh-TW" altLang="en-US" smtClean="0"/>
              <a:t>2022/12/18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39E07-0796-7B4E-9046-EE049F0C51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562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products/docker-desktop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257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Then we can use pull command to download a pre-built docker image from docker hub.</a:t>
            </a:r>
          </a:p>
          <a:p>
            <a:r>
              <a:rPr lang="en-US" altLang="zh-TW" dirty="0"/>
              <a:t>After downloading, we can run a docker and specify the port as 8888 with –p parameter.</a:t>
            </a:r>
            <a:br>
              <a:rPr lang="en-US" altLang="zh-TW" dirty="0"/>
            </a:br>
            <a:r>
              <a:rPr lang="en-US" altLang="zh-TW" dirty="0"/>
              <a:t>Please note that we need to specify the port as 8888 because of the jupyter requirement.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1745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Welcome to the jupyter lab user interface, </a:t>
            </a:r>
          </a:p>
          <a:p>
            <a:r>
              <a:rPr lang="en-US" altLang="zh-TW" dirty="0"/>
              <a:t>we can check and upload files on the left side in your screen.</a:t>
            </a:r>
          </a:p>
          <a:p>
            <a:r>
              <a:rPr lang="en-US" altLang="zh-TW" dirty="0"/>
              <a:t>You</a:t>
            </a:r>
            <a:r>
              <a:rPr lang="zh-TW" altLang="en-US" dirty="0"/>
              <a:t> </a:t>
            </a:r>
            <a:r>
              <a:rPr lang="en-US" altLang="zh-TW" dirty="0"/>
              <a:t>will</a:t>
            </a:r>
            <a:r>
              <a:rPr lang="zh-TW" altLang="en-US" dirty="0"/>
              <a:t> </a:t>
            </a:r>
            <a:r>
              <a:rPr lang="en-US" altLang="zh-TW" dirty="0"/>
              <a:t>see</a:t>
            </a:r>
            <a:r>
              <a:rPr lang="zh-TW" altLang="en-US" dirty="0"/>
              <a:t> </a:t>
            </a:r>
            <a:r>
              <a:rPr lang="en-US" altLang="zh-TW" dirty="0"/>
              <a:t>three</a:t>
            </a:r>
            <a:r>
              <a:rPr lang="zh-TW" altLang="en-US" dirty="0"/>
              <a:t> </a:t>
            </a:r>
            <a:r>
              <a:rPr lang="en-US" altLang="zh-TW" dirty="0"/>
              <a:t>.csv files are included, which are the data you will need for the course next week.</a:t>
            </a:r>
          </a:p>
          <a:p>
            <a:r>
              <a:rPr lang="en-US" altLang="zh-TW" dirty="0"/>
              <a:t>In this docker image, all the data and environments for the course of these two weeks are included, </a:t>
            </a:r>
          </a:p>
          <a:p>
            <a:r>
              <a:rPr lang="en-US" altLang="zh-TW" dirty="0"/>
              <a:t>You can use this image to finish all things in these two weeks easily.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7252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So let’s take a look on the user interface of jupyter notebook</a:t>
            </a:r>
          </a:p>
          <a:p>
            <a:r>
              <a:rPr lang="en-US" altLang="zh-TW" dirty="0"/>
              <a:t>You can change the notebook name here.</a:t>
            </a:r>
          </a:p>
          <a:p>
            <a:r>
              <a:rPr lang="en-US" altLang="zh-TW" dirty="0"/>
              <a:t>You can execute the python code by clicking the execute button.</a:t>
            </a:r>
          </a:p>
          <a:p>
            <a:r>
              <a:rPr lang="en-US" altLang="zh-TW" dirty="0"/>
              <a:t>Then a notebook usually consists of lots of code cells, each of which consists of lines of python code.</a:t>
            </a:r>
          </a:p>
          <a:p>
            <a:r>
              <a:rPr lang="en-US" altLang="zh-TW" dirty="0"/>
              <a:t>Then after executing a code cell, the output will be shown on the screen if it has.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7736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If you can’t install docker successfully, you can use colab as the 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inherit"/>
              </a:rPr>
              <a:t>alternative.</a:t>
            </a:r>
            <a:endParaRPr lang="en-US" altLang="zh-TW" b="1" i="0" dirty="0">
              <a:solidFill>
                <a:srgbClr val="000000"/>
              </a:solidFill>
              <a:effectLst/>
              <a:latin typeface="GenSenRounded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18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9347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steps are as the following figure.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19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8385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20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8207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The steps are as the following figure.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21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1589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This page is a description of the </a:t>
            </a:r>
            <a:r>
              <a:rPr lang="en-US" altLang="zh-TW" dirty="0" err="1"/>
              <a:t>colab</a:t>
            </a:r>
            <a:r>
              <a:rPr lang="en-US" altLang="zh-TW" dirty="0"/>
              <a:t> user interface.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22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2113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The steps are as the following figure.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23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2740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Using </a:t>
            </a:r>
            <a:r>
              <a:rPr lang="en-US" altLang="zh-TW" b="1" dirty="0"/>
              <a:t>builder</a:t>
            </a:r>
            <a:r>
              <a:rPr lang="en-US" altLang="zh-TW" dirty="0"/>
              <a:t> to build the spark environment</a:t>
            </a:r>
            <a:r>
              <a:rPr lang="zh-TW" altLang="en-US" dirty="0"/>
              <a:t> </a:t>
            </a:r>
            <a:r>
              <a:rPr lang="en-US" altLang="zh-TW" dirty="0"/>
              <a:t>with app name is neural network model, which can use at most 6GB of memory.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8181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Good afternoon mates, welcome to the course about Big Data Technology and Administration, </a:t>
            </a:r>
          </a:p>
          <a:p>
            <a:r>
              <a:rPr lang="en-US" altLang="zh-TW" dirty="0"/>
              <a:t>I am one of the TAs, my name is </a:t>
            </a:r>
            <a:r>
              <a:rPr lang="zh-TW" altLang="en-US" sz="1200" dirty="0">
                <a:latin typeface="Georgia" panose="02040502050405020303" pitchFamily="18" charset="0"/>
              </a:rPr>
              <a:t>梁有騰</a:t>
            </a:r>
            <a:r>
              <a:rPr lang="en-US" altLang="zh-TW" sz="1200" dirty="0">
                <a:latin typeface="Georgia" panose="02040502050405020303" pitchFamily="18" charset="0"/>
              </a:rPr>
              <a:t>,</a:t>
            </a:r>
            <a:endParaRPr lang="en-US" altLang="zh-TW" dirty="0"/>
          </a:p>
          <a:p>
            <a:r>
              <a:rPr lang="en-US" altLang="zh-TW" dirty="0"/>
              <a:t>in today’s course, we will tell you how to develop spark projects with jupyter on docker.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2969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Then we can use </a:t>
            </a:r>
            <a:r>
              <a:rPr lang="en-US" altLang="zh-TW" dirty="0" err="1"/>
              <a:t>createDateFrame</a:t>
            </a:r>
            <a:r>
              <a:rPr lang="en-US" altLang="zh-TW" dirty="0"/>
              <a:t>() to create our data.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9051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We can use </a:t>
            </a:r>
            <a:r>
              <a:rPr lang="en-US" altLang="zh-TW" b="1" dirty="0"/>
              <a:t>show() </a:t>
            </a:r>
            <a:r>
              <a:rPr lang="en-US" altLang="zh-TW" dirty="0"/>
              <a:t>to show the data, the parameter of that function indicates how many rows you want to show.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555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As we mentioned, Spark can invoke SQL queries.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We can query the data with these function easily.</a:t>
            </a:r>
          </a:p>
          <a:p>
            <a:r>
              <a:rPr lang="en-US" altLang="zh-TW" dirty="0"/>
              <a:t>In this page, we need to transfer gender from female or  male to 0 or 1, </a:t>
            </a:r>
          </a:p>
          <a:p>
            <a:r>
              <a:rPr lang="en-US" altLang="zh-TW" dirty="0"/>
              <a:t>we can use when() to select all the data with gender equals to female, then fill it to 0, and otherwise, fill it to 1.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8721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After selecting the data, we can use show() to show all the data.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06436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Talked about array, we should know what a collection 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/>
              <a:t>Collection</a:t>
            </a:r>
            <a:r>
              <a:rPr lang="en-US" altLang="zh-TW" dirty="0"/>
              <a:t> is a data type in programming languages, which aims to store data.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0009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After the transferring, we can further transfer the collection to NumPy array.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1726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After the transferring, we can use Shape to print out the shape of our array.</a:t>
            </a:r>
          </a:p>
          <a:p>
            <a:r>
              <a:rPr lang="en-US" altLang="zh-TW" dirty="0"/>
              <a:t>We can see that our </a:t>
            </a:r>
            <a:r>
              <a:rPr lang="en-US" altLang="zh-TW" dirty="0" err="1"/>
              <a:t>data_array</a:t>
            </a:r>
            <a:r>
              <a:rPr lang="en-US" altLang="zh-TW" dirty="0"/>
              <a:t> consists of 29 rows, and each of which contains three columns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8522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0 means along the rows, and 1 means columns.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02353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We can try to visualize the input data.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70132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That’s the code to plot the data as a </a:t>
            </a:r>
            <a:r>
              <a:rPr lang="en-US" altLang="zh-TW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dot diagram.</a:t>
            </a:r>
          </a:p>
          <a:p>
            <a:r>
              <a:rPr lang="en-US" altLang="zh-TW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Using two markers to indicate different genders.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51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First thing first, let’s take a look on the outline today.</a:t>
            </a:r>
          </a:p>
          <a:p>
            <a:r>
              <a:rPr lang="en-US" altLang="zh-TW" dirty="0"/>
              <a:t>First chapter is the spark introduction, I will tell you what is spark and why we choose to use spark in this chapter.</a:t>
            </a:r>
          </a:p>
          <a:p>
            <a:r>
              <a:rPr lang="en-US" altLang="zh-TW" dirty="0"/>
              <a:t>Second is the docker introduction, I will tell what is docker and what’s the benefits of developing applications on docker.</a:t>
            </a:r>
          </a:p>
          <a:p>
            <a:r>
              <a:rPr lang="en-US" altLang="zh-TW" dirty="0"/>
              <a:t>And the next chapter is the docker installation, I will tell how to install docker on both Windows and macOS step by step.</a:t>
            </a:r>
          </a:p>
          <a:p>
            <a:r>
              <a:rPr lang="en-US" altLang="zh-TW" dirty="0"/>
              <a:t>Next one is the spark installation with docker, in this chapter, I will tell how to install spark on docker environment.</a:t>
            </a:r>
          </a:p>
          <a:p>
            <a:r>
              <a:rPr lang="en-US" altLang="zh-TW" dirty="0"/>
              <a:t>And we will do a simple practice with spark, which is using ML to build a gender detector with height and weight as input.</a:t>
            </a:r>
          </a:p>
          <a:p>
            <a:r>
              <a:rPr lang="en-US" altLang="zh-TW" dirty="0"/>
              <a:t>Next one is the introduction about how to commit docker container to a docker image, after that you can push your docker image to public.</a:t>
            </a:r>
          </a:p>
          <a:p>
            <a:r>
              <a:rPr lang="en-US" altLang="zh-TW" dirty="0"/>
              <a:t>Finally, we will have a team excise as the homework, which aims to evaluate how you learn in these few hours.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38062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The visualized result.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19922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For ML, the weights and bias are very important, we can initialized them as random numbers.</a:t>
            </a:r>
          </a:p>
          <a:p>
            <a:r>
              <a:rPr lang="en-US" altLang="zh-TW" dirty="0"/>
              <a:t>We can specify the random seed for random function, using 12345 as example here.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9069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For supervised learning, the data should be split into questions and answers, </a:t>
            </a:r>
          </a:p>
          <a:p>
            <a:r>
              <a:rPr lang="en-US" altLang="zh-TW" dirty="0"/>
              <a:t>We can use slicing to achieve that.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3040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Before we start to train our model, the data should be normalized for better training performance.</a:t>
            </a:r>
          </a:p>
          <a:p>
            <a:r>
              <a:rPr lang="en-US" altLang="zh-TW" dirty="0"/>
              <a:t>The simplest Normalization method is to do the calculation with the mean and standard deviation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56632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After we get the mean and standard deviation of the input, we can normalize the data with it.</a:t>
            </a:r>
          </a:p>
          <a:p>
            <a:r>
              <a:rPr lang="en-US" altLang="zh-TW" dirty="0"/>
              <a:t>And we can define a function to return the normalize values.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3159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This function will combine the rows along the columns.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70721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That’s very similar to Visualize the original data, we can see the result.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21479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For ML, we not only need the sigmoid function but also the derivative of sigmoid</a:t>
            </a:r>
          </a:p>
          <a:p>
            <a:r>
              <a:rPr lang="en-US" altLang="zh-TW" dirty="0"/>
              <a:t>After the calculations, the formula of the derivative of the sigmoid is: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We can define a function to achieve that.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2664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Also, we can Visualize the sigmoid and its derivative in the same figure.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68998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The original data consists of 29 columns, and we extended it to 100.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6146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Apache Spark is an open-source analytics engine for big-data, which provides in-memory caching to achieve better calculation speed.</a:t>
            </a:r>
          </a:p>
          <a:p>
            <a:r>
              <a:rPr lang="en-US" altLang="zh-TW" dirty="0"/>
              <a:t>You might ask: how about the memory usage? It sounds like 10GB memory requirement. </a:t>
            </a:r>
            <a:br>
              <a:rPr lang="en-US" altLang="zh-TW" dirty="0"/>
            </a:br>
            <a:r>
              <a:rPr lang="en-US" altLang="zh-TW" dirty="0"/>
              <a:t>Don’t worry about that, spark also provides optimized query execution and storage, that won’t take too much memory.</a:t>
            </a:r>
          </a:p>
          <a:p>
            <a:r>
              <a:rPr lang="en-US" altLang="zh-TW" dirty="0"/>
              <a:t>And Spark also support lots of programming languages, such as Scala, Java and Python, and it also  support </a:t>
            </a:r>
            <a:r>
              <a:rPr lang="en-US" altLang="zh-TW" dirty="0" err="1"/>
              <a:t>.Net</a:t>
            </a:r>
            <a:r>
              <a:rPr lang="en-US" altLang="zh-TW" dirty="0"/>
              <a:t> with some 3</a:t>
            </a:r>
            <a:r>
              <a:rPr lang="en-US" altLang="zh-TW" baseline="30000" dirty="0"/>
              <a:t>rd</a:t>
            </a:r>
            <a:r>
              <a:rPr lang="en-US" altLang="zh-TW" dirty="0"/>
              <a:t> party </a:t>
            </a:r>
            <a:r>
              <a:rPr lang="en-US" altLang="zh-TW" dirty="0" err="1"/>
              <a:t>extentions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3584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Learning rate means how fast your model learn.</a:t>
            </a:r>
          </a:p>
          <a:p>
            <a:r>
              <a:rPr lang="en-US" altLang="zh-TW" dirty="0"/>
              <a:t>Initialized a list called </a:t>
            </a:r>
            <a:r>
              <a:rPr lang="en-US" altLang="zh-TW" dirty="0" err="1"/>
              <a:t>all_costs</a:t>
            </a:r>
            <a:r>
              <a:rPr lang="en-US" altLang="zh-TW" dirty="0"/>
              <a:t>, which aims to store all the costs we need during each iteration.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22636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For each iteration, the data of a random person will be taken to calculation.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7000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After we got the differences, we can use that to adjust the weights and biases for better learning.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03279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The whole code of training, which consists of 10000 iterations.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340080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We can Visualize all the costs of each iteration.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81641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We can check whether the result is right with the actual answers.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22688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Now we are going to evaluate our model.</a:t>
            </a:r>
          </a:p>
          <a:p>
            <a:endParaRPr lang="en-US" altLang="zh-TW" dirty="0"/>
          </a:p>
          <a:p>
            <a:r>
              <a:rPr lang="en-US" altLang="zh-TW" dirty="0"/>
              <a:t>Before that, we should define a function to normalize the input data.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283133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And a predict function can be defined.</a:t>
            </a:r>
          </a:p>
          <a:p>
            <a:endParaRPr lang="en-US" altLang="zh-TW" dirty="0"/>
          </a:p>
          <a:p>
            <a:r>
              <a:rPr lang="en-US" altLang="zh-TW" dirty="0"/>
              <a:t>We can specify that if the score is bigger than or equal to 0.5, the gender is female, otherwise, is male.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36864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Then we can try to Visualize the predict results.</a:t>
            </a:r>
            <a:br>
              <a:rPr lang="en-US" altLang="zh-TW" dirty="0"/>
            </a:br>
            <a:r>
              <a:rPr lang="en-US" altLang="zh-TW" dirty="0"/>
              <a:t>Before that, the min and max values of both axes should be determined.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256451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We should copy the id, which is needed later.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727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There five benefits of using spark, </a:t>
            </a:r>
          </a:p>
          <a:p>
            <a:r>
              <a:rPr lang="en-US" altLang="zh-TW" dirty="0"/>
              <a:t>First is the fast calculation and processing with in-memory caching.</a:t>
            </a:r>
          </a:p>
          <a:p>
            <a:r>
              <a:rPr lang="en-US" altLang="zh-TW" dirty="0"/>
              <a:t>Second is spark streaming supports real-time analytics.</a:t>
            </a:r>
          </a:p>
          <a:p>
            <a:r>
              <a:rPr lang="en-US" altLang="zh-TW" dirty="0"/>
              <a:t>Three is that we can use GraphX to process graph data.</a:t>
            </a:r>
          </a:p>
          <a:p>
            <a:r>
              <a:rPr lang="en-US" altLang="zh-TW" dirty="0"/>
              <a:t>And spark also support ML with Spark Mllib</a:t>
            </a:r>
          </a:p>
          <a:p>
            <a:r>
              <a:rPr lang="en-US" altLang="zh-TW" dirty="0"/>
              <a:t>And the final one is that spark provides spark SQL to achieve optimized queries.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95662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After we get the container ID.</a:t>
            </a:r>
          </a:p>
          <a:p>
            <a:endParaRPr lang="en-US" altLang="zh-TW" dirty="0"/>
          </a:p>
          <a:p>
            <a:r>
              <a:rPr lang="en-US" altLang="zh-TW" dirty="0"/>
              <a:t>After </a:t>
            </a:r>
            <a:r>
              <a:rPr lang="en-US" altLang="zh-TW" dirty="0" err="1"/>
              <a:t>commiting</a:t>
            </a:r>
            <a:r>
              <a:rPr lang="en-US" altLang="zh-TW" dirty="0"/>
              <a:t>, a hash value will shown on your terminal.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996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Docker is an open-source platform, which aims to provide a fast application develop, ship and execute env.</a:t>
            </a:r>
          </a:p>
          <a:p>
            <a:r>
              <a:rPr lang="en-US" altLang="zh-TW" dirty="0"/>
              <a:t>A docker image that consists of lots of containers can be built with a docker file, and each of container can run a application independently.</a:t>
            </a:r>
          </a:p>
          <a:p>
            <a:r>
              <a:rPr lang="en-US" altLang="zh-TW" dirty="0"/>
              <a:t>Then we can push the docker images to docker hub or other repositories for cross device operations.</a:t>
            </a:r>
          </a:p>
          <a:p>
            <a:endParaRPr lang="en-US" altLang="zh-TW" dirty="0"/>
          </a:p>
          <a:p>
            <a:r>
              <a:rPr lang="en-US" altLang="zh-TW" dirty="0"/>
              <a:t>Please look at  these picture, which describes the flow of docker usage.</a:t>
            </a:r>
          </a:p>
          <a:p>
            <a:r>
              <a:rPr lang="en-US" altLang="zh-TW" dirty="0"/>
              <a:t>After we developing a application, we can build a docker image with docker file, and the application you built will be packed into a docker container.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3335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This picture is the architecture of docker.</a:t>
            </a:r>
          </a:p>
          <a:p>
            <a:r>
              <a:rPr lang="en-US" altLang="zh-TW" dirty="0"/>
              <a:t>Each application is run on different containers independently, and that shared the same operation system and docker env.</a:t>
            </a:r>
          </a:p>
          <a:p>
            <a:r>
              <a:rPr lang="en-US" altLang="zh-TW" dirty="0"/>
              <a:t>This design can decrease the host hardware requirements since different docker containers no need to emulate a whole operating system.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6315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Download </a:t>
            </a:r>
            <a:r>
              <a:rPr lang="en-US" altLang="zh-TW" dirty="0">
                <a:hlinkClick r:id="rId3"/>
              </a:rPr>
              <a:t>Docker Desktop</a:t>
            </a:r>
            <a:r>
              <a:rPr lang="en-US" altLang="zh-TW" dirty="0"/>
              <a:t> and install it.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Execute </a:t>
            </a:r>
            <a:r>
              <a:rPr lang="en-US" altLang="zh-TW" b="1" dirty="0"/>
              <a:t>wsl_update_x64.msi </a:t>
            </a:r>
            <a:r>
              <a:rPr lang="en-US" altLang="zh-TW" dirty="0"/>
              <a:t>to upgraded WSL to WSL2.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Reboot your computer to enable WSL2.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Launch Docker Desktop.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Type the command in your terminal to check if installed.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3908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It’s a little bit simpler for macOS.</a:t>
            </a:r>
          </a:p>
          <a:p>
            <a:r>
              <a:rPr lang="en-US" altLang="zh-TW" dirty="0"/>
              <a:t>We just need to download docker desktop and install it.</a:t>
            </a:r>
          </a:p>
          <a:p>
            <a:r>
              <a:rPr lang="en-US" altLang="zh-TW" dirty="0"/>
              <a:t>Then launch it after reboot your computer.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0219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CF51DF-7C47-F544-9CE8-CBAFCD4E4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5665AEF-6512-E347-9757-2BB73006D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36D2E5-0509-6C4C-B4CE-E17B08733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C0E2-FFAC-FB4E-A50A-7823FE4357FF}" type="datetime1">
              <a:rPr kumimoji="1" lang="zh-TW" altLang="en-US" smtClean="0"/>
              <a:t>2022/12/18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2F9D03-1026-D140-911F-5D32F7C2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27EF8-95FB-0949-85E2-DA0CA925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13A5D1D0-2CE7-E44F-9BBD-7D51F904C4BB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266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956B6-F3E9-3248-8C9F-A3198EC8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7D2ABBE-DE39-EF4F-9770-30B16A9AF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8C3DDD-4B6E-B149-A9DE-B82FA24D0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FE3F-3C96-7040-8375-B29E77C7D50E}" type="datetime1">
              <a:rPr kumimoji="1" lang="zh-TW" altLang="en-US" smtClean="0"/>
              <a:t>2022/12/18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861FAA-CF1A-7742-BA41-1544AE162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38D8BE-8663-9A4F-B8EB-304FA2F57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0377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4D00070-9D01-0342-90DA-67CDC3F08D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F21140-3DB5-F743-9B88-36681355C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C3EE92-632A-8545-8FA3-7043E373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DF0CB-98BE-E64F-A791-1842ACA58F60}" type="datetime1">
              <a:rPr kumimoji="1" lang="zh-TW" altLang="en-US" smtClean="0"/>
              <a:t>2022/12/18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6DEE22-572A-6A47-B2F8-E86B24B97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BF344D-4FFE-9747-B0F3-D68510C94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6801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D3B4AA-0898-E34E-847E-3AEC6947D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929352-2C18-3840-B8D5-5396FF1D8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  <a:cs typeface="Times New Roman" panose="02020603050405020304" pitchFamily="18" charset="0"/>
              </a:defRPr>
            </a:lvl1pPr>
            <a:lvl2pPr>
              <a:defRPr sz="2800">
                <a:latin typeface="Georgia" panose="02040502050405020303" pitchFamily="18" charset="0"/>
                <a:cs typeface="Times New Roman" panose="02020603050405020304" pitchFamily="18" charset="0"/>
              </a:defRPr>
            </a:lvl2pPr>
            <a:lvl3pPr>
              <a:defRPr sz="2800">
                <a:latin typeface="Georgia" panose="02040502050405020303" pitchFamily="18" charset="0"/>
                <a:cs typeface="Times New Roman" panose="02020603050405020304" pitchFamily="18" charset="0"/>
              </a:defRPr>
            </a:lvl3pPr>
            <a:lvl4pPr>
              <a:defRPr sz="2800">
                <a:latin typeface="Georgia" panose="02040502050405020303" pitchFamily="18" charset="0"/>
                <a:cs typeface="Times New Roman" panose="02020603050405020304" pitchFamily="18" charset="0"/>
              </a:defRPr>
            </a:lvl4pPr>
            <a:lvl5pPr>
              <a:defRPr sz="2800">
                <a:latin typeface="Georgia" panose="02040502050405020303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885924-9EC4-2544-956B-A3A2AB77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D0FB-92D2-E740-9FA0-35F9F1EABE9E}" type="datetime1">
              <a:rPr kumimoji="1" lang="zh-TW" altLang="en-US" smtClean="0"/>
              <a:t>2022/12/18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F49B03-0EFE-6544-BCCA-CED20A14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1A5515-8EE4-A044-990D-4304FB63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latin typeface="Georgia" panose="02040502050405020303" pitchFamily="18" charset="0"/>
                <a:cs typeface="Times New Roman" panose="02020603050405020304" pitchFamily="18" charset="0"/>
              </a:defRPr>
            </a:lvl1pPr>
          </a:lstStyle>
          <a:p>
            <a:fld id="{13A5D1D0-2CE7-E44F-9BBD-7D51F904C4BB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1832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1978D9-9798-B84A-97BC-B94E0B95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91F21F-299E-DE44-AA8E-2F546F65F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C6780-AECB-0C45-BF28-1070B880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0B9C-03BF-BC49-BB7E-208298F4AE71}" type="datetime1">
              <a:rPr kumimoji="1" lang="zh-TW" altLang="en-US" smtClean="0"/>
              <a:t>2022/12/18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7F594C-ACE4-414E-893B-DB0296D8E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40B5B2-18DC-A043-B07F-F0BDBAB9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0816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5E9106-EE04-E944-BAA1-700E1981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E6CE90-668C-914B-BC81-E058079EA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4FCB4D1-6529-1B43-B039-D3DBFB28C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A09D79D-545A-CB4E-A63F-5FBC0CEC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9DE56-5ABD-0B44-A7B2-3EFE084B6D4F}" type="datetime1">
              <a:rPr kumimoji="1" lang="zh-TW" altLang="en-US" smtClean="0"/>
              <a:t>2022/12/18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F56EE2-083F-7A42-9605-98390FB7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B217BF1-F2CA-534D-8059-DBCD5482C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75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8CE8C6-995E-604E-887E-D78B3ED8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682DC6A-03A4-8849-8DE4-7AF8DF346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7DF6885-EF17-9740-8975-162255E6B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4901DB6-4DED-C644-9787-C162252B9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B880E51-D29A-D445-A2C8-0BF34F06CA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BB1845C-70F3-ED45-9AF6-ADD5D994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B0DA-B68B-FA49-B41E-37CC5833DB8D}" type="datetime1">
              <a:rPr kumimoji="1" lang="zh-TW" altLang="en-US" smtClean="0"/>
              <a:t>2022/12/18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EDE9769-9A9C-6941-9BB3-37B391D4F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9111C88-01C1-0147-8CF9-14D3AF45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209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3A214-A3A3-2C41-8980-CA1EFE6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99FCEAC-ADCF-5349-AAFC-040878EA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2CAE-6157-B947-A569-DFD83780829F}" type="datetime1">
              <a:rPr kumimoji="1" lang="zh-TW" altLang="en-US" smtClean="0"/>
              <a:t>2022/12/18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7646A91-4CB3-A24B-B49B-CC2945015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6797FD4-D8DE-AA4D-8323-757FC028C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477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9742BCB-056C-9D4B-8459-B65728C5B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4616-1D5B-694F-B026-2C5706218AED}" type="datetime1">
              <a:rPr kumimoji="1" lang="zh-TW" altLang="en-US" smtClean="0"/>
              <a:t>2022/12/18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6EAAD45-E307-9E40-ABD9-66E16F7F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B6546B-5D13-8D43-ABB8-4FD05F57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8737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B8E4FB-7B0A-104A-8967-50A3F2F1C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E52349-207C-BA4B-B99C-88E535696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D20B99-04BE-7146-932F-2907B5B6B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41960E4-3B38-B148-8A4E-ACE7163AD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B576B-78F6-2344-9356-8FF7A2DA37E1}" type="datetime1">
              <a:rPr kumimoji="1" lang="zh-TW" altLang="en-US" smtClean="0"/>
              <a:t>2022/12/18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9DF42D0-2F39-444B-82D5-F95FE2565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FEFCAA-BA53-E048-A748-AB5894DE2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931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192989-3866-254B-9770-9163423E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DD4234C-423B-CB43-A09F-1062497C47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r>
              <a:rPr kumimoji="1"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13AC54A-DEEA-544D-9BD3-7A1578A51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B647FD6-D8EF-B14A-AE79-92060A922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597D-1877-014C-A6C0-3304CAE095E0}" type="datetime1">
              <a:rPr kumimoji="1" lang="zh-TW" altLang="en-US" smtClean="0"/>
              <a:t>2022/12/18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79AEAC-D44F-4346-AE02-20256339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69F90F-1A1C-AD4B-9F65-619C1A9D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823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BD3A288-84A9-BF49-8659-B67EDBF6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136523"/>
            <a:ext cx="10515600" cy="1169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E9B1CD-FAD0-3A45-9D7B-A7BDB1FE6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3" y="1402080"/>
            <a:ext cx="10515600" cy="452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40D232-E676-704D-8876-169B93BFD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E8700-383F-2C49-808D-2BA4C890DB35}" type="datetime1">
              <a:rPr kumimoji="1" lang="zh-TW" altLang="en-US" smtClean="0"/>
              <a:t>2022/12/18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F8FB1E-20C1-1240-9756-C846C2338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3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FA363E-34BA-F541-89DB-FE05C261B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0548" y="6356353"/>
            <a:ext cx="11299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5D1D0-2CE7-E44F-9BBD-7D51F904C4BB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2416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products/docker-desktop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products/docker-desktop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hub.docker.com/repositorie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mailto:t110368151@ntut.org.tw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2BCA81-2C68-4C44-BE23-99ECA3D97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674" y="1788116"/>
            <a:ext cx="11678652" cy="1763158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This practical class needs to be divided into groups, please make a group of 1~3 people.</a:t>
            </a:r>
            <a:endParaRPr lang="zh-TW" altLang="en-US" sz="4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9B2D02-5BF4-AF61-1E61-F7206B4D1CB6}"/>
              </a:ext>
            </a:extLst>
          </p:cNvPr>
          <p:cNvSpPr txBox="1"/>
          <p:nvPr/>
        </p:nvSpPr>
        <p:spPr>
          <a:xfrm>
            <a:off x="0" y="6596390"/>
            <a:ext cx="102630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solidFill>
                  <a:schemeClr val="bg2">
                    <a:lumMod val="90000"/>
                  </a:schemeClr>
                </a:solidFill>
              </a:rPr>
              <a:t>https://www.shutterstock.com/zh-Hant/image-vector/icon-people-vector-727689157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CE0CC11-F887-2DE3-4939-C990963AA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393" y="3890184"/>
            <a:ext cx="7283213" cy="223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60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680073-6AA0-AF73-B764-69731BC0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072B1B-83A2-ECF4-A801-27F9592D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6287"/>
            <a:ext cx="10515600" cy="486315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Spark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Docker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b="1" dirty="0"/>
              <a:t>Docker Installation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Spark Installation with Docker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Practice: Gender Detector with ML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Commit Docker Image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Exercise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A66E2C-56CA-0D89-E77E-44317BF6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10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854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044E28-C6C4-48B1-55E9-0851CF6E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Installation for Windows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BDA9F5-72B2-A78A-D38E-9FB3A847C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6288"/>
            <a:ext cx="10515600" cy="328774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Download </a:t>
            </a:r>
            <a:r>
              <a:rPr lang="en-US" altLang="zh-TW" sz="2800" dirty="0">
                <a:hlinkClick r:id="rId3"/>
              </a:rPr>
              <a:t>Docker Desktop</a:t>
            </a:r>
            <a:r>
              <a:rPr lang="en-US" altLang="zh-TW" sz="2800" dirty="0"/>
              <a:t> and install it.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Execute </a:t>
            </a:r>
            <a:r>
              <a:rPr lang="en-US" altLang="zh-TW" sz="2800" b="1" dirty="0"/>
              <a:t>wsl_update_x64.msi </a:t>
            </a:r>
            <a:r>
              <a:rPr lang="en-US" altLang="zh-TW" sz="2800" dirty="0"/>
              <a:t>to upgraded WSL to WSL2.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Reboot your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Launch Docker Desktop.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Type the command in your terminal to check if installed.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5E834A-E5C0-0B5D-135E-13D39D4F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11</a:t>
            </a:fld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FDD38E7-7815-633E-382F-E08203E47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472" y="4480299"/>
            <a:ext cx="6407056" cy="132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98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044E28-C6C4-48B1-55E9-0851CF6E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Installation for macOS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BDA9F5-72B2-A78A-D38E-9FB3A847C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402080"/>
            <a:ext cx="10515600" cy="24758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Download </a:t>
            </a:r>
            <a:r>
              <a:rPr lang="en-US" altLang="zh-TW" sz="2800" dirty="0">
                <a:hlinkClick r:id="rId3"/>
              </a:rPr>
              <a:t>Docker Desktop</a:t>
            </a:r>
            <a:r>
              <a:rPr lang="en-US" altLang="zh-TW" sz="2800" dirty="0"/>
              <a:t> and install it.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Reboot your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Launch Docker Desktop.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Type the command in your terminal to check if installed.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5E834A-E5C0-0B5D-135E-13D39D4F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12</a:t>
            </a:fld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DA3A3F-1979-5AD7-68BC-774B8101C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0" y="4288162"/>
            <a:ext cx="8280400" cy="105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05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680073-6AA0-AF73-B764-69731BC0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072B1B-83A2-ECF4-A801-27F9592D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6287"/>
            <a:ext cx="10515600" cy="486315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Spark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Docker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Docker Installation</a:t>
            </a:r>
          </a:p>
          <a:p>
            <a:pPr>
              <a:lnSpc>
                <a:spcPct val="120000"/>
              </a:lnSpc>
            </a:pPr>
            <a:r>
              <a:rPr lang="en-US" altLang="zh-TW" sz="3200" b="1" dirty="0"/>
              <a:t>Spark Installation with Docker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Practice: Gender Detector with ML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Commit Docker Image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Exercise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A66E2C-56CA-0D89-E77E-44317BF6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13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8265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D84EC-3B9A-FCA9-44C3-AC375F19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 Installation with Docker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DBC0A5-6B8C-6F13-DD7B-CA8C5617F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Using </a:t>
            </a:r>
            <a:r>
              <a:rPr lang="en-US" altLang="zh-TW" sz="2800" b="1" dirty="0"/>
              <a:t>pull</a:t>
            </a:r>
            <a:r>
              <a:rPr lang="en-US" altLang="zh-TW" sz="2800" dirty="0"/>
              <a:t> to pull a pre-build docker image from Dock Hub.</a:t>
            </a:r>
          </a:p>
          <a:p>
            <a:r>
              <a:rPr lang="en-US" altLang="zh-TW" sz="2800" dirty="0"/>
              <a:t>Using </a:t>
            </a:r>
            <a:r>
              <a:rPr lang="en-US" altLang="zh-TW" sz="2800" b="1" dirty="0"/>
              <a:t>run</a:t>
            </a:r>
            <a:r>
              <a:rPr lang="en-US" altLang="zh-TW" sz="2800" dirty="0"/>
              <a:t> to run a docker image, and the port will be set as 8888:8888 with parameter </a:t>
            </a:r>
            <a:r>
              <a:rPr lang="en-US" altLang="zh-TW" sz="2800" b="1" dirty="0"/>
              <a:t>–p</a:t>
            </a:r>
            <a:r>
              <a:rPr lang="en-US" altLang="zh-TW" sz="2800" dirty="0"/>
              <a:t>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C626D2-A6B9-E546-CEEC-CDDAAD6B1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14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0104710-9922-74EB-9BC0-8038DA125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3" t="27193" r="29495" b="24038"/>
          <a:stretch/>
        </p:blipFill>
        <p:spPr>
          <a:xfrm>
            <a:off x="1331073" y="3663247"/>
            <a:ext cx="9529854" cy="114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02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E2616F-DF18-24F3-3FFE-C728CC37B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Jupyter Lab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1A5D7E-9716-FC0E-0F63-DE86ABE1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After you run the command, a unique URL to the local jupyter lab is created.</a:t>
            </a:r>
          </a:p>
          <a:p>
            <a:r>
              <a:rPr lang="en-US" altLang="zh-TW" sz="2800" dirty="0"/>
              <a:t>Click the link to open Jupyter lab.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42ABF4-FF89-0E3B-D0CF-08295380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15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C40B0B5-5963-04F6-730E-FB20AA7D6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36" y="2995632"/>
            <a:ext cx="6667527" cy="336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61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407E7-7C6A-370F-7383-839FCDDD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Jupyter Lab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ED174B-BC3D-0BFD-8C49-9C3303DF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16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24CA260-4C28-4249-14B9-32FE28F61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945" y="1104841"/>
            <a:ext cx="9300110" cy="54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3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1FD5F-9A7B-46CB-0ED0-0A56DCF3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Jupyter Notebook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6FDF34-667B-587A-DD3E-32B42C6E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17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4BC0F7-4A7D-2526-B4B1-E622486D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84" y="2962407"/>
            <a:ext cx="11270751" cy="172854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0BA246D-37BF-4C4B-41C3-C17BD0472D2E}"/>
              </a:ext>
            </a:extLst>
          </p:cNvPr>
          <p:cNvSpPr txBox="1"/>
          <p:nvPr/>
        </p:nvSpPr>
        <p:spPr>
          <a:xfrm>
            <a:off x="375467" y="1759527"/>
            <a:ext cx="2969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Notebook name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cxnSp>
        <p:nvCxnSpPr>
          <p:cNvPr id="9" name="直線箭頭接點 16">
            <a:extLst>
              <a:ext uri="{FF2B5EF4-FFF2-40B4-BE49-F238E27FC236}">
                <a16:creationId xmlns:a16="http://schemas.microsoft.com/office/drawing/2014/main" id="{8ADCE5A3-FC92-777B-A253-12EDD749C02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455945" y="2282747"/>
            <a:ext cx="404138" cy="6796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4076671-7A5C-7993-8BC1-066FE5E1ED9E}"/>
              </a:ext>
            </a:extLst>
          </p:cNvPr>
          <p:cNvSpPr txBox="1"/>
          <p:nvPr/>
        </p:nvSpPr>
        <p:spPr>
          <a:xfrm>
            <a:off x="2799376" y="2382934"/>
            <a:ext cx="2906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Execute button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cxnSp>
        <p:nvCxnSpPr>
          <p:cNvPr id="12" name="直線箭頭接點 16">
            <a:extLst>
              <a:ext uri="{FF2B5EF4-FFF2-40B4-BE49-F238E27FC236}">
                <a16:creationId xmlns:a16="http://schemas.microsoft.com/office/drawing/2014/main" id="{456D6813-033B-D4CE-81FA-63AFBF3D3FF3}"/>
              </a:ext>
            </a:extLst>
          </p:cNvPr>
          <p:cNvCxnSpPr>
            <a:cxnSpLocks/>
          </p:cNvCxnSpPr>
          <p:nvPr/>
        </p:nvCxnSpPr>
        <p:spPr>
          <a:xfrm flipH="1">
            <a:off x="2393879" y="2766650"/>
            <a:ext cx="546682" cy="4734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687A050-31AD-87F5-23CF-2EB345849B67}"/>
              </a:ext>
            </a:extLst>
          </p:cNvPr>
          <p:cNvSpPr txBox="1"/>
          <p:nvPr/>
        </p:nvSpPr>
        <p:spPr>
          <a:xfrm>
            <a:off x="6111077" y="1453283"/>
            <a:ext cx="249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Code cell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cxnSp>
        <p:nvCxnSpPr>
          <p:cNvPr id="19" name="直線箭頭接點 16">
            <a:extLst>
              <a:ext uri="{FF2B5EF4-FFF2-40B4-BE49-F238E27FC236}">
                <a16:creationId xmlns:a16="http://schemas.microsoft.com/office/drawing/2014/main" id="{C4D89F8B-6CDB-F43E-A607-F25E3ED39E2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6675278" y="1976503"/>
            <a:ext cx="684110" cy="17760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544BB73-F7D7-CEDB-C060-7BA6D96876FA}"/>
              </a:ext>
            </a:extLst>
          </p:cNvPr>
          <p:cNvSpPr txBox="1"/>
          <p:nvPr/>
        </p:nvSpPr>
        <p:spPr>
          <a:xfrm>
            <a:off x="1711951" y="5162118"/>
            <a:ext cx="1363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Output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cxnSp>
        <p:nvCxnSpPr>
          <p:cNvPr id="21" name="直線箭頭接點 11">
            <a:extLst>
              <a:ext uri="{FF2B5EF4-FFF2-40B4-BE49-F238E27FC236}">
                <a16:creationId xmlns:a16="http://schemas.microsoft.com/office/drawing/2014/main" id="{3D02A893-7039-611E-EAF0-70FE142504F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167847" y="4137334"/>
            <a:ext cx="226032" cy="10247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EF08DAF-6329-E3EA-62AC-157E98FFBD56}"/>
              </a:ext>
            </a:extLst>
          </p:cNvPr>
          <p:cNvSpPr txBox="1"/>
          <p:nvPr/>
        </p:nvSpPr>
        <p:spPr>
          <a:xfrm>
            <a:off x="4411976" y="4757336"/>
            <a:ext cx="2263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Python Code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cxnSp>
        <p:nvCxnSpPr>
          <p:cNvPr id="25" name="直線箭頭接點 11">
            <a:extLst>
              <a:ext uri="{FF2B5EF4-FFF2-40B4-BE49-F238E27FC236}">
                <a16:creationId xmlns:a16="http://schemas.microsoft.com/office/drawing/2014/main" id="{99F3CD01-10B2-2505-ED39-EEE23F4AADAC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974282" y="3732552"/>
            <a:ext cx="2569345" cy="10247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84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297-18FA-754E-8F9C-39D27664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Google Colab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672987-BA5A-B446-878E-28B63FD79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0191"/>
            <a:ext cx="10934700" cy="4579072"/>
          </a:xfrm>
        </p:spPr>
        <p:txBody>
          <a:bodyPr>
            <a:normAutofit/>
          </a:bodyPr>
          <a:lstStyle/>
          <a:p>
            <a:pPr indent="-230400"/>
            <a:r>
              <a:rPr kumimoji="1" lang="en-US" altLang="zh-TW" sz="3200" dirty="0"/>
              <a:t>Before we start coding, we should know how to use Colab.</a:t>
            </a:r>
          </a:p>
          <a:p>
            <a:pPr indent="-230400"/>
            <a:r>
              <a:rPr kumimoji="1" lang="en-US" altLang="zh-TW" sz="3200" dirty="0"/>
              <a:t>Colab allows you can write &amp; run python code online.</a:t>
            </a:r>
          </a:p>
          <a:p>
            <a:pPr indent="-230400"/>
            <a:r>
              <a:rPr kumimoji="1" lang="en-US" altLang="zh-TW" sz="3200" dirty="0"/>
              <a:t>Colab provides free GPU resources for Machine learning (ML) and model training.</a:t>
            </a:r>
            <a:endParaRPr kumimoji="1"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63507A-0655-FF43-9CE4-A68A0D8A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94D234F-DDBB-4940-8738-E8772B6E02CD}"/>
              </a:ext>
            </a:extLst>
          </p:cNvPr>
          <p:cNvSpPr txBox="1"/>
          <p:nvPr/>
        </p:nvSpPr>
        <p:spPr>
          <a:xfrm>
            <a:off x="0" y="6651919"/>
            <a:ext cx="29626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https://clay-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atlas.com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/blog/2019/09/29/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chinese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-tutorial/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D8102B8-9F55-4467-B003-5C250D0BB1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5140" y="3535333"/>
            <a:ext cx="6121721" cy="26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4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BB58F1F-4640-F547-B1B6-E9AC602C3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25" y="2154322"/>
            <a:ext cx="9868196" cy="330114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1AE72F-C6FE-7349-BC7F-76F2665C7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Connect Colab into Google Drive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A31936-28FD-4A45-85E0-D5C689D15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782"/>
            <a:ext cx="10515600" cy="1143687"/>
          </a:xfrm>
        </p:spPr>
        <p:txBody>
          <a:bodyPr/>
          <a:lstStyle/>
          <a:p>
            <a:r>
              <a:rPr kumimoji="1" lang="en-US" altLang="zh-TW" dirty="0"/>
              <a:t>We should connect Colab into google drive before we use it.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844F77-468A-124B-996F-155EC3B97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9308" y="6421866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B3A863F-9DD5-AE42-9ECB-B1B08594934B}"/>
              </a:ext>
            </a:extLst>
          </p:cNvPr>
          <p:cNvSpPr txBox="1"/>
          <p:nvPr/>
        </p:nvSpPr>
        <p:spPr>
          <a:xfrm>
            <a:off x="8732557" y="4027311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Right Click</a:t>
            </a:r>
            <a:endParaRPr kumimoji="1" lang="zh-TW" altLang="en-US" sz="2800" dirty="0">
              <a:solidFill>
                <a:srgbClr val="0070C0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C1F9D49-5EFA-A748-8877-8248806AD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242" y="2736420"/>
            <a:ext cx="9038692" cy="382530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B4BF6B5-90DF-4498-A60A-EB948FED8C03}"/>
              </a:ext>
            </a:extLst>
          </p:cNvPr>
          <p:cNvSpPr/>
          <p:nvPr/>
        </p:nvSpPr>
        <p:spPr>
          <a:xfrm>
            <a:off x="5438623" y="5147873"/>
            <a:ext cx="1705127" cy="22655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21FD16-FADD-404E-A19B-12E326E2D352}"/>
              </a:ext>
            </a:extLst>
          </p:cNvPr>
          <p:cNvSpPr/>
          <p:nvPr/>
        </p:nvSpPr>
        <p:spPr>
          <a:xfrm>
            <a:off x="7134419" y="6195307"/>
            <a:ext cx="1705127" cy="22655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67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29CDF-E693-E897-EA76-EC744DC946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Georgia" panose="02040502050405020303" pitchFamily="18" charset="0"/>
              </a:rPr>
              <a:t>Developing Spark Projects </a:t>
            </a:r>
            <a:br>
              <a:rPr lang="en-US" altLang="zh-TW" dirty="0">
                <a:latin typeface="Georgia" panose="02040502050405020303" pitchFamily="18" charset="0"/>
              </a:rPr>
            </a:br>
            <a:r>
              <a:rPr lang="en-US" altLang="zh-TW" dirty="0">
                <a:latin typeface="Georgia" panose="02040502050405020303" pitchFamily="18" charset="0"/>
              </a:rPr>
              <a:t>with Jupyter on Docker</a:t>
            </a:r>
            <a:endParaRPr lang="zh-TW" altLang="en-US" dirty="0">
              <a:latin typeface="Georgia" panose="02040502050405020303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40A6869-892D-9962-0CBC-2529CC8C2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Georgia" panose="02040502050405020303" pitchFamily="18" charset="0"/>
              </a:rPr>
              <a:t>Youteng Liang (</a:t>
            </a:r>
            <a:r>
              <a:rPr lang="zh-TW" altLang="en-US" sz="3200" dirty="0">
                <a:latin typeface="Georgia" panose="02040502050405020303" pitchFamily="18" charset="0"/>
              </a:rPr>
              <a:t>梁有騰</a:t>
            </a:r>
            <a:r>
              <a:rPr lang="en-US" altLang="zh-TW" sz="3200" dirty="0">
                <a:latin typeface="Georgia" panose="02040502050405020303" pitchFamily="18" charset="0"/>
              </a:rPr>
              <a:t>)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943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7470CC-C676-5C4E-A438-BEEEFFC15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64" y="211342"/>
            <a:ext cx="11473873" cy="952440"/>
          </a:xfrm>
        </p:spPr>
        <p:txBody>
          <a:bodyPr>
            <a:noAutofit/>
          </a:bodyPr>
          <a:lstStyle/>
          <a:p>
            <a:r>
              <a:rPr kumimoji="1" lang="en-US" altLang="zh-TW" spc="-100" dirty="0"/>
              <a:t>Connect Colab into Google Drive (Cont’d )</a:t>
            </a:r>
            <a:endParaRPr kumimoji="1" lang="zh-TW" altLang="en-US" spc="-1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ADEE027-3C47-C946-B189-43CB819A9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782"/>
            <a:ext cx="10515600" cy="952441"/>
          </a:xfrm>
        </p:spPr>
        <p:txBody>
          <a:bodyPr/>
          <a:lstStyle/>
          <a:p>
            <a:r>
              <a:rPr kumimoji="1" lang="en-US" altLang="zh-TW" dirty="0"/>
              <a:t>Search Colab and install it.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B33278-3433-E64A-B523-A8970CC5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59D0E3-93B3-4846-B7BA-62862C57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51" y="2532689"/>
            <a:ext cx="4995388" cy="340664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BAFB43F-EBF6-4063-91E6-229B76255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412" y="2532688"/>
            <a:ext cx="4995388" cy="340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5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827663-8DB0-FA47-8486-BCA929B69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782"/>
            <a:ext cx="10515600" cy="5013181"/>
          </a:xfrm>
        </p:spPr>
        <p:txBody>
          <a:bodyPr/>
          <a:lstStyle/>
          <a:p>
            <a:r>
              <a:rPr kumimoji="1" lang="en-US" altLang="zh-TW" dirty="0"/>
              <a:t>After installation, you can create a new Colab notebook.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F4A373-C961-FD4C-B4EB-9DBE814B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684077-A671-6F48-A575-DBBC70AFE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7" y="1974343"/>
            <a:ext cx="8020047" cy="4202620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4C9D6199-41EF-4FA1-9B46-0D68A34A0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64" y="211342"/>
            <a:ext cx="11473873" cy="952440"/>
          </a:xfrm>
        </p:spPr>
        <p:txBody>
          <a:bodyPr>
            <a:noAutofit/>
          </a:bodyPr>
          <a:lstStyle/>
          <a:p>
            <a:r>
              <a:rPr kumimoji="1" lang="en-US" altLang="zh-TW" spc="-100" dirty="0"/>
              <a:t>Connect Colab into Google Drive (Cont’d )</a:t>
            </a:r>
            <a:endParaRPr kumimoji="1" lang="zh-TW" altLang="en-US" spc="-1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840C7A-E187-4CE8-B4E1-2C03A2B629AD}"/>
              </a:ext>
            </a:extLst>
          </p:cNvPr>
          <p:cNvSpPr/>
          <p:nvPr/>
        </p:nvSpPr>
        <p:spPr>
          <a:xfrm>
            <a:off x="4343918" y="4513118"/>
            <a:ext cx="1853682" cy="2366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84E877-277B-4DA8-A00E-FA47F6EED045}"/>
              </a:ext>
            </a:extLst>
          </p:cNvPr>
          <p:cNvSpPr/>
          <p:nvPr/>
        </p:nvSpPr>
        <p:spPr>
          <a:xfrm>
            <a:off x="6197600" y="5349079"/>
            <a:ext cx="1853682" cy="2366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19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33257658-54BF-488F-BADB-6784FFA0F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411"/>
          <a:stretch/>
        </p:blipFill>
        <p:spPr>
          <a:xfrm>
            <a:off x="965335" y="2216162"/>
            <a:ext cx="10261330" cy="309535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29BBB17-2C11-2545-9946-8369D41EE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Colab</a:t>
            </a:r>
            <a:r>
              <a:rPr kumimoji="1" lang="en-US" altLang="zh-TW" dirty="0"/>
              <a:t> User Interface (UI)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B26B5A-2C20-244C-9FE5-AB7DEA7C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FB996D-9071-0448-8074-FF4E2CEC7E2F}"/>
              </a:ext>
            </a:extLst>
          </p:cNvPr>
          <p:cNvSpPr txBox="1"/>
          <p:nvPr/>
        </p:nvSpPr>
        <p:spPr>
          <a:xfrm>
            <a:off x="1125480" y="1293015"/>
            <a:ext cx="2969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Notebook name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8F0D1DA-D047-0045-8FD9-9BC94435518B}"/>
              </a:ext>
            </a:extLst>
          </p:cNvPr>
          <p:cNvSpPr txBox="1"/>
          <p:nvPr/>
        </p:nvSpPr>
        <p:spPr>
          <a:xfrm>
            <a:off x="1726068" y="5090472"/>
            <a:ext cx="959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Files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4693B6DD-FE24-C74C-9A79-B9551527C1ED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1959239" y="4180069"/>
            <a:ext cx="246719" cy="910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24AB029-E513-A44B-BA1C-4FDD8FB05B99}"/>
              </a:ext>
            </a:extLst>
          </p:cNvPr>
          <p:cNvSpPr txBox="1"/>
          <p:nvPr/>
        </p:nvSpPr>
        <p:spPr>
          <a:xfrm>
            <a:off x="4674082" y="1271422"/>
            <a:ext cx="225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Python code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87BD6C6D-8921-EF4E-B607-053D48843D4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89436" y="1794642"/>
            <a:ext cx="412700" cy="17477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B71368E-3DE2-4748-AB05-8B00E822BB64}"/>
              </a:ext>
            </a:extLst>
          </p:cNvPr>
          <p:cNvSpPr txBox="1"/>
          <p:nvPr/>
        </p:nvSpPr>
        <p:spPr>
          <a:xfrm>
            <a:off x="7562763" y="1293015"/>
            <a:ext cx="249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Code cell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CA77057-5CB7-7347-ACEB-1CBC784D88F0}"/>
              </a:ext>
            </a:extLst>
          </p:cNvPr>
          <p:cNvSpPr txBox="1"/>
          <p:nvPr/>
        </p:nvSpPr>
        <p:spPr>
          <a:xfrm>
            <a:off x="3499070" y="5311517"/>
            <a:ext cx="2906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Execute button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BB2A676-4117-2941-92C3-393852CC0CDF}"/>
              </a:ext>
            </a:extLst>
          </p:cNvPr>
          <p:cNvSpPr txBox="1"/>
          <p:nvPr/>
        </p:nvSpPr>
        <p:spPr>
          <a:xfrm>
            <a:off x="7239829" y="5090472"/>
            <a:ext cx="1363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Output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cxnSp>
        <p:nvCxnSpPr>
          <p:cNvPr id="33" name="直線箭頭接點 16">
            <a:extLst>
              <a:ext uri="{FF2B5EF4-FFF2-40B4-BE49-F238E27FC236}">
                <a16:creationId xmlns:a16="http://schemas.microsoft.com/office/drawing/2014/main" id="{932184A1-A134-42FA-9D46-04D1B33BD3E1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8126964" y="1816235"/>
            <a:ext cx="684110" cy="17760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16">
            <a:extLst>
              <a:ext uri="{FF2B5EF4-FFF2-40B4-BE49-F238E27FC236}">
                <a16:creationId xmlns:a16="http://schemas.microsoft.com/office/drawing/2014/main" id="{394676DE-28F1-447C-9669-7D50A8DD7DB8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205958" y="1816235"/>
            <a:ext cx="404138" cy="4884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11">
            <a:extLst>
              <a:ext uri="{FF2B5EF4-FFF2-40B4-BE49-F238E27FC236}">
                <a16:creationId xmlns:a16="http://schemas.microsoft.com/office/drawing/2014/main" id="{E669FB6F-AD02-4EDE-A10C-F4D0C6B4830A}"/>
              </a:ext>
            </a:extLst>
          </p:cNvPr>
          <p:cNvCxnSpPr>
            <a:cxnSpLocks/>
          </p:cNvCxnSpPr>
          <p:nvPr/>
        </p:nvCxnSpPr>
        <p:spPr>
          <a:xfrm flipH="1" flipV="1">
            <a:off x="4674083" y="3778898"/>
            <a:ext cx="278089" cy="1532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11">
            <a:extLst>
              <a:ext uri="{FF2B5EF4-FFF2-40B4-BE49-F238E27FC236}">
                <a16:creationId xmlns:a16="http://schemas.microsoft.com/office/drawing/2014/main" id="{8EE32020-2374-40C7-9D52-321BBE4D76B4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5802135" y="4065688"/>
            <a:ext cx="2119622" cy="10247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889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6A503B-8116-6D4E-AF12-9BD3B4EA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807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Change to Use GPU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4A5C2A-2038-DC4C-9577-F3CE4BB7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9571"/>
            <a:ext cx="10515600" cy="4351338"/>
          </a:xfrm>
        </p:spPr>
        <p:txBody>
          <a:bodyPr/>
          <a:lstStyle/>
          <a:p>
            <a:r>
              <a:rPr kumimoji="1" lang="en-US" altLang="zh-TW" dirty="0"/>
              <a:t>We can change to GPU </a:t>
            </a:r>
            <a:r>
              <a:rPr kumimoji="1" lang="en" altLang="zh-TW" dirty="0"/>
              <a:t>h</a:t>
            </a:r>
            <a:r>
              <a:rPr lang="en" altLang="zh-TW" dirty="0"/>
              <a:t>ardware accelerator.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0A49D9-7D15-8248-8BFA-5D267376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C32FCB-7D4C-1845-A2E7-1E864659F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7" y="1966120"/>
            <a:ext cx="5450583" cy="45267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CF6AEE-BF50-324D-8B09-E3A982A90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783" y="2289280"/>
            <a:ext cx="5641664" cy="38804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BDF9F94-392C-4C02-AA93-516DE5F8C1A1}"/>
              </a:ext>
            </a:extLst>
          </p:cNvPr>
          <p:cNvSpPr/>
          <p:nvPr/>
        </p:nvSpPr>
        <p:spPr>
          <a:xfrm>
            <a:off x="3023118" y="5327780"/>
            <a:ext cx="2827176" cy="3300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51C7E5-17A5-4755-BB00-E990903054F6}"/>
              </a:ext>
            </a:extLst>
          </p:cNvPr>
          <p:cNvSpPr/>
          <p:nvPr/>
        </p:nvSpPr>
        <p:spPr>
          <a:xfrm>
            <a:off x="6476222" y="3604727"/>
            <a:ext cx="1156220" cy="3664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EBCEA3-DB7E-47FE-AC66-2CB944C4E7FF}"/>
              </a:ext>
            </a:extLst>
          </p:cNvPr>
          <p:cNvSpPr/>
          <p:nvPr/>
        </p:nvSpPr>
        <p:spPr>
          <a:xfrm>
            <a:off x="10948350" y="5623682"/>
            <a:ext cx="836213" cy="3664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0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41AABD-380D-0E38-CF03-6D1D375B8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 err="1"/>
              <a:t>Pyspark</a:t>
            </a:r>
            <a:r>
              <a:rPr lang="en-US" altLang="zh-TW" dirty="0"/>
              <a:t> on Colab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32199F-BAAA-EF40-BA0A-477E9C4F4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Install all the packages we need with the Python </a:t>
            </a:r>
            <a:r>
              <a:rPr lang="en-US" altLang="zh-TW" b="1" dirty="0"/>
              <a:t>pip </a:t>
            </a:r>
            <a:r>
              <a:rPr lang="en-US" altLang="zh-TW" dirty="0"/>
              <a:t>command.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98D1F7-5892-A957-1DBC-87AE4544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24</a:t>
            </a:fld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91C597B-556A-0C2C-4E41-2AD7F6AF9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3" y="3152640"/>
            <a:ext cx="90201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680073-6AA0-AF73-B764-69731BC0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072B1B-83A2-ECF4-A801-27F9592D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6287"/>
            <a:ext cx="10515600" cy="486315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Spark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Docker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Docker Installation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Spark Installation with Docker</a:t>
            </a:r>
          </a:p>
          <a:p>
            <a:pPr>
              <a:lnSpc>
                <a:spcPct val="120000"/>
              </a:lnSpc>
            </a:pPr>
            <a:r>
              <a:rPr lang="en-US" altLang="zh-TW" sz="3200" b="1" dirty="0"/>
              <a:t>Practice: Gender Detector with ML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Commit Docker Image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Exercise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A66E2C-56CA-0D89-E77E-44317BF6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25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4740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35527-60FA-95A1-E01A-62A2928A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 Session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D9BC06-EC04-C6B4-81EF-E0FDE5079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Spark session </a:t>
            </a:r>
            <a:r>
              <a:rPr lang="en-US" altLang="zh-TW" dirty="0"/>
              <a:t>is a python class, which provides all the functions for processing data with spark.</a:t>
            </a:r>
          </a:p>
          <a:p>
            <a:r>
              <a:rPr lang="en-US" altLang="zh-TW" dirty="0"/>
              <a:t>We can import </a:t>
            </a:r>
            <a:r>
              <a:rPr lang="en-US" altLang="zh-TW" dirty="0" err="1"/>
              <a:t>pyspark.sql</a:t>
            </a:r>
            <a:r>
              <a:rPr lang="en-US" altLang="zh-TW" dirty="0"/>
              <a:t> for query data.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2388C5-56A1-739C-B10D-36E0DC88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26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6C7FBA9-2CA1-0427-F59E-B1469BE2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314" y="3663247"/>
            <a:ext cx="7589371" cy="76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1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05201C-E07D-0C39-8D10-1A1766B5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 Builder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62C596-C416-CE8C-21AE-90B0ECF69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Using </a:t>
            </a:r>
            <a:r>
              <a:rPr lang="en-US" altLang="zh-TW" b="1" dirty="0"/>
              <a:t>builder</a:t>
            </a:r>
            <a:r>
              <a:rPr lang="en-US" altLang="zh-TW" dirty="0"/>
              <a:t> to build the spark environment.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A13B33-C70A-F600-B34E-79B6E530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27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B6E1BF-B7D1-91AA-CE01-5B72CE30E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377" y="2502470"/>
            <a:ext cx="7813246" cy="30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08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A6AF04-3B9D-D291-014D-4C10336D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162602"/>
            <a:ext cx="10515600" cy="1325563"/>
          </a:xfrm>
        </p:spPr>
        <p:txBody>
          <a:bodyPr/>
          <a:lstStyle/>
          <a:p>
            <a:r>
              <a:rPr lang="en-US" altLang="zh-TW" dirty="0"/>
              <a:t>Data Frame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D9C082-4A78-CFD9-C140-FCE4C87D3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28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36EFCD-DBA2-27B7-7FB1-A7D121926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696" y="1314972"/>
            <a:ext cx="6094607" cy="540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75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777C2B-52D0-F693-92AC-A9952642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Show Data Frame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AEEDA8-F22F-85E8-B830-2D83CB17E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can use </a:t>
            </a:r>
            <a:r>
              <a:rPr lang="en-US" altLang="zh-TW" b="1" dirty="0"/>
              <a:t>show() </a:t>
            </a:r>
            <a:r>
              <a:rPr lang="en-US" altLang="zh-TW" dirty="0"/>
              <a:t>to show the data.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AED9DB-58D7-D3D7-CBAA-0F27E006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29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91A059-3F94-6D4E-D276-7288DA54E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648" y="2168546"/>
            <a:ext cx="3508703" cy="41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680073-6AA0-AF73-B764-69731BC0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072B1B-83A2-ECF4-A801-27F9592D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6287"/>
            <a:ext cx="10515600" cy="486315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/>
              <a:t>Spark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/>
              <a:t>Docker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/>
              <a:t>Docker Installation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/>
              <a:t>Spark Installation with Docker</a:t>
            </a:r>
          </a:p>
          <a:p>
            <a:pPr>
              <a:lnSpc>
                <a:spcPct val="120000"/>
              </a:lnSpc>
            </a:pPr>
            <a:r>
              <a:rPr lang="en-US" altLang="zh-TW" sz="3200" dirty="0"/>
              <a:t>Practice: Gender Detector with ML</a:t>
            </a:r>
          </a:p>
          <a:p>
            <a:pPr>
              <a:lnSpc>
                <a:spcPct val="120000"/>
              </a:lnSpc>
            </a:pPr>
            <a:r>
              <a:rPr lang="en-US" altLang="zh-TW" sz="3200" dirty="0"/>
              <a:t>Commit Docker Image</a:t>
            </a:r>
          </a:p>
          <a:p>
            <a:pPr>
              <a:lnSpc>
                <a:spcPct val="120000"/>
              </a:lnSpc>
            </a:pPr>
            <a:r>
              <a:rPr lang="en-US" altLang="zh-TW" sz="3200" dirty="0"/>
              <a:t>Exercise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A66E2C-56CA-0D89-E77E-44317BF6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5634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544895-8FDE-983C-BA52-5C7CB59D4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SQL Functions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62EFEE-3C0B-F98E-AD18-AC0F1954D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can import functions from </a:t>
            </a:r>
            <a:r>
              <a:rPr lang="en-US" altLang="zh-TW" dirty="0" err="1"/>
              <a:t>pyspark.sql</a:t>
            </a:r>
            <a:r>
              <a:rPr lang="en-US" altLang="zh-TW" dirty="0"/>
              <a:t> to query data.</a:t>
            </a:r>
          </a:p>
          <a:p>
            <a:r>
              <a:rPr lang="en-US" altLang="zh-TW" b="1" dirty="0"/>
              <a:t>When() </a:t>
            </a:r>
            <a:r>
              <a:rPr lang="en-US" altLang="zh-TW" dirty="0"/>
              <a:t>is similar to the WHERE keyword of SQL.</a:t>
            </a:r>
          </a:p>
          <a:p>
            <a:r>
              <a:rPr lang="en-US" altLang="zh-TW" dirty="0"/>
              <a:t>Select() is the same as SELECT in SQL.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5D8824-22AB-0748-C411-1E83DCBB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30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DC5BBE-5FE2-0FB8-2190-3F4B445D45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06"/>
          <a:stretch/>
        </p:blipFill>
        <p:spPr>
          <a:xfrm>
            <a:off x="1162265" y="3857456"/>
            <a:ext cx="9867469" cy="4572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32CA9AF-D880-8CFC-BF38-49CB14F8E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209" y="4734816"/>
            <a:ext cx="5961580" cy="51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78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20628-5B9A-149D-C9CA-068CD45CF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Show Data Frame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7B38B2-3EC6-6714-5459-50160A438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Using </a:t>
            </a:r>
            <a:r>
              <a:rPr lang="en-US" altLang="zh-TW" b="1" dirty="0"/>
              <a:t>show()</a:t>
            </a:r>
            <a:r>
              <a:rPr lang="en-US" altLang="zh-TW" dirty="0"/>
              <a:t> to show the data frame.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4D5A70-2362-3A40-27CD-FD1FAFABB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31</a:t>
            </a:fld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EE30CDA-1D3A-56CF-2F48-71E4C61C3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5" y="2191181"/>
            <a:ext cx="23050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03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C7AA9B-7187-0629-7FC7-3FD8F93D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NumPy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AC556D-862D-5742-98AF-DAA4DEF87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/>
              <a:t>NumPy</a:t>
            </a:r>
            <a:r>
              <a:rPr lang="en-US" altLang="zh-TW" sz="2800" dirty="0"/>
              <a:t> is a basic library required for scientific operations using Python, including array operations that we will use later.</a:t>
            </a:r>
          </a:p>
          <a:p>
            <a:r>
              <a:rPr lang="en-US" altLang="zh-TW" sz="2800" dirty="0"/>
              <a:t>You can invoke the NumPy functions with </a:t>
            </a:r>
            <a:r>
              <a:rPr lang="en-US" altLang="zh-TW" sz="2800" b="1" dirty="0"/>
              <a:t>np</a:t>
            </a:r>
            <a:r>
              <a:rPr lang="en-US" altLang="zh-TW" sz="2800" dirty="0"/>
              <a:t>. </a:t>
            </a:r>
          </a:p>
          <a:p>
            <a:r>
              <a:rPr lang="en-US" altLang="zh-TW" sz="2800" dirty="0"/>
              <a:t>Load NumPy with </a:t>
            </a:r>
            <a:r>
              <a:rPr lang="en-US" altLang="zh-TW" sz="2800" b="1" dirty="0"/>
              <a:t>import numpy as np</a:t>
            </a:r>
            <a:r>
              <a:rPr lang="en-US" altLang="zh-TW" sz="2800" dirty="0"/>
              <a:t>.</a:t>
            </a:r>
          </a:p>
          <a:p>
            <a:pPr marL="0" indent="0">
              <a:buNone/>
            </a:pP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78437E-2CBF-72FB-E411-CB2612BF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32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CCF8EB-E475-DA20-24E8-8D2B5C4B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66" y="4166210"/>
            <a:ext cx="5293667" cy="100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81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4D25F8-9E93-C4F9-338F-8C605F3D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715218-8133-8035-7301-D2B8F55D8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/>
              <a:t>Collection</a:t>
            </a:r>
            <a:r>
              <a:rPr lang="en-US" altLang="zh-TW" sz="2800" dirty="0"/>
              <a:t> is a data type in programming languages, which is used to store data.</a:t>
            </a:r>
          </a:p>
          <a:p>
            <a:r>
              <a:rPr lang="en-US" altLang="zh-TW" sz="2800" dirty="0"/>
              <a:t>Using </a:t>
            </a:r>
            <a:r>
              <a:rPr lang="en-US" altLang="zh-TW" sz="2800" b="1" dirty="0"/>
              <a:t>collect()</a:t>
            </a:r>
            <a:r>
              <a:rPr lang="en-US" altLang="zh-TW" sz="2800" dirty="0"/>
              <a:t> to transfer the data frame to a collection.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8EDAAD-F7C7-6DDF-5FAF-00297551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33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51AF5E8-5EA2-BAFD-2665-2AB7031D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416" y="3216378"/>
            <a:ext cx="6327168" cy="313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94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7A2745-674E-4E25-763A-7951C0F0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NumPy 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90A7A7-DD96-6BF1-0A62-261D5B858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NumPy </a:t>
            </a:r>
            <a:r>
              <a:rPr lang="en-US" altLang="zh-TW" sz="2800" b="1" dirty="0"/>
              <a:t>array</a:t>
            </a:r>
            <a:r>
              <a:rPr lang="en-US" altLang="zh-TW" sz="2800" dirty="0"/>
              <a:t> is a common data structure used to store and process data for data analytics.</a:t>
            </a:r>
          </a:p>
          <a:p>
            <a:r>
              <a:rPr lang="en-US" altLang="zh-TW" sz="2800" dirty="0"/>
              <a:t>Using </a:t>
            </a:r>
            <a:r>
              <a:rPr lang="en-US" altLang="zh-TW" sz="2800" b="1" dirty="0"/>
              <a:t>array()</a:t>
            </a:r>
            <a:r>
              <a:rPr lang="en-US" altLang="zh-TW" sz="2800" dirty="0"/>
              <a:t> to transfer the data frame to an array.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5B7FF4-F91A-E657-7F84-30FD270A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34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404575-0DA9-46A2-D123-86506FDBD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87" y="3291687"/>
            <a:ext cx="75152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562AC-5064-3B0E-4A3E-EED13A91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Numpy Array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34495D-00F5-68E5-1662-A58565B52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Using </a:t>
            </a:r>
            <a:r>
              <a:rPr lang="en-US" altLang="zh-TW" b="1" dirty="0"/>
              <a:t>shape</a:t>
            </a:r>
            <a:r>
              <a:rPr lang="en-US" altLang="zh-TW" dirty="0"/>
              <a:t> to print the shape of a NumPy array.</a:t>
            </a:r>
          </a:p>
          <a:p>
            <a:r>
              <a:rPr lang="en-US" altLang="zh-TW" dirty="0"/>
              <a:t>Using an index to get the data in a specified space.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2DE238-FF55-93C6-AA59-FD3913823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35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80FA979-357D-597C-7D9E-38724F295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727" y="2925143"/>
            <a:ext cx="2947507" cy="13723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5576771-0964-B6E3-8A15-264CDD786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727" y="4552031"/>
            <a:ext cx="3654718" cy="13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38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3FA0DC-EEC4-CA64-2700-D439CFD6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 and Min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8111C9-5612-ED49-A77E-A45270795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721" y="1402080"/>
            <a:ext cx="10762558" cy="4522335"/>
          </a:xfrm>
        </p:spPr>
        <p:txBody>
          <a:bodyPr/>
          <a:lstStyle/>
          <a:p>
            <a:r>
              <a:rPr lang="en-US" altLang="zh-TW" dirty="0"/>
              <a:t>Using the built-in functions of NumPy can easily print maximum and minimum elements in an array.</a:t>
            </a:r>
          </a:p>
          <a:p>
            <a:r>
              <a:rPr lang="en-US" altLang="zh-TW" dirty="0"/>
              <a:t>Specify </a:t>
            </a:r>
            <a:r>
              <a:rPr lang="en-US" altLang="zh-TW" b="1" dirty="0"/>
              <a:t>axis = 0 </a:t>
            </a:r>
            <a:r>
              <a:rPr lang="en-US" altLang="zh-TW" dirty="0"/>
              <a:t>to find the value along axis 0.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DFBB3E-B870-21B5-40B7-959D5D2F8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36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4583E5D-D9F2-F362-B02F-C46804CEA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904" y="3404845"/>
            <a:ext cx="5086192" cy="20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53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718617-DA42-857D-859F-49F4D443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Visualization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0759E4-D8F0-BF71-47C3-31CED195D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First, the min and max values of both axis should be determined.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EE33AA-C807-590E-D8B8-54814F30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37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81D0C7-6439-B508-5AE3-620446BD0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872" y="2608029"/>
            <a:ext cx="5948255" cy="293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4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469030-3B66-60B1-4631-474C87F19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71822"/>
            <a:ext cx="10515600" cy="1325563"/>
          </a:xfrm>
        </p:spPr>
        <p:txBody>
          <a:bodyPr/>
          <a:lstStyle/>
          <a:p>
            <a:r>
              <a:rPr lang="en-US" altLang="zh-TW" dirty="0"/>
              <a:t>Data Visualization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106C05-77C9-01D9-2DA9-71F802EEB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38</a:t>
            </a:fld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5C819FA-9158-5172-9E58-8670C35EE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945" y="1250732"/>
            <a:ext cx="9072110" cy="52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93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F120B-D226-4E60-939D-C6C78B2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Visualization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F28CA2-32B6-B842-65DE-5D6C37D4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39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1BC913B-418B-FAA6-B5C0-F2CC712FC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12" y="1559359"/>
            <a:ext cx="77247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09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680073-6AA0-AF73-B764-69731BC0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072B1B-83A2-ECF4-A801-27F9592D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6287"/>
            <a:ext cx="10515600" cy="486315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sz="3200" b="1" dirty="0"/>
              <a:t>Spark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Docker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Docker Installation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Spark Installation with Docker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Practice: Gender Detector with ML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Commit Docker Image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Exercise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A66E2C-56CA-0D89-E77E-44317BF6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0306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E5B41-CB87-E64C-FDC8-02995F005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Weights and Bias Initialization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0F0D65-0588-635C-D346-B0F486B32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178806"/>
            <a:ext cx="10515600" cy="4745610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Both weights and bias can be initialized with random numbers.</a:t>
            </a:r>
          </a:p>
          <a:p>
            <a:r>
              <a:rPr lang="en-US" altLang="zh-TW" sz="2800" dirty="0"/>
              <a:t>After specifying the </a:t>
            </a:r>
            <a:r>
              <a:rPr lang="en-US" altLang="zh-TW" sz="2800" b="1" dirty="0"/>
              <a:t>seed</a:t>
            </a:r>
            <a:r>
              <a:rPr lang="en-US" altLang="zh-TW" sz="2800" dirty="0"/>
              <a:t>, the random numbers can be generated with </a:t>
            </a:r>
            <a:r>
              <a:rPr lang="en-US" altLang="zh-TW" sz="2800" b="1" dirty="0"/>
              <a:t>randn()</a:t>
            </a:r>
            <a:r>
              <a:rPr lang="en-US" altLang="zh-TW" sz="2800" dirty="0"/>
              <a:t>.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3F0CC5-C03E-C27C-C822-BEA5AB778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40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0B75475-FD19-35B0-5C66-B3E5264D0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223" y="2902447"/>
            <a:ext cx="4017700" cy="71052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4A9F4A3-C27C-0177-BF10-F327D1E02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223" y="3798106"/>
            <a:ext cx="4017700" cy="14449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B0A1204-2423-DA52-4146-30EF62741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248" y="5416882"/>
            <a:ext cx="7775504" cy="10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12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F4E37-DCF4-E19A-78AD-33058A59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Slicing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4C95A3-31B6-2F8D-E206-21DD83287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data should be split into training data and labels.</a:t>
            </a:r>
          </a:p>
          <a:p>
            <a:r>
              <a:rPr lang="en-US" altLang="zh-TW" dirty="0"/>
              <a:t>Collection slicing provided by Python can help us to achieve that.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47AB28-93DB-3AB3-2935-ADCE49113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41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EC3486-0C01-7865-FA26-F6890F32B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812" y="3016184"/>
            <a:ext cx="30003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07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F01C3-DCDF-096C-35C0-9604CF0D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Normalization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08C3F6-1F02-4D20-3B3B-F26560502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 should be normalized for better training performance.</a:t>
            </a:r>
          </a:p>
          <a:p>
            <a:r>
              <a:rPr lang="en-US" altLang="zh-TW" b="1" dirty="0"/>
              <a:t>Mean() </a:t>
            </a:r>
            <a:r>
              <a:rPr lang="en-US" altLang="zh-TW" dirty="0"/>
              <a:t>and </a:t>
            </a:r>
            <a:r>
              <a:rPr lang="en-US" altLang="zh-TW" b="1" dirty="0"/>
              <a:t>std() </a:t>
            </a:r>
            <a:r>
              <a:rPr lang="en-US" altLang="zh-TW" dirty="0"/>
              <a:t>can be used to take the mean and standard deviation of a collection in Python.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EE45D0-E965-A5D7-0D35-2492472A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42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24FAE57-7ADB-7425-7334-40BDBA68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25" y="4001294"/>
            <a:ext cx="72961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80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D982AE-A333-7682-7C14-E19D7E982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Normalization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F036AC-FC35-797A-5CA4-2A5917331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function can be defined to do the normalization.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622CEB-3F7C-AAF5-019A-A43CEFA67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43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3A158AA-8250-0B4C-2F68-D3E318DA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912" y="2238985"/>
            <a:ext cx="5972175" cy="16668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8562122-9780-A68F-630F-599E9827F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049" y="4169993"/>
            <a:ext cx="37719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80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C780FF-4899-2C69-FE21-1C6A785A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Normalization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E9FB63-3EC0-8571-04EF-A9B417F70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The normalized result can be printed.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C3CDE3-FACE-DBF5-5014-CB241B30B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44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9C6EAB-9300-70F2-81E1-83B669850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026" y="2916898"/>
            <a:ext cx="49625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62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6F065-0BC1-2830-F9FA-2AC0B91F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Normalization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B17744-8BCC-7454-C9D6-BD7824393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normalized X and y should be combined with </a:t>
            </a:r>
            <a:r>
              <a:rPr lang="en-US" altLang="zh-TW" b="1" dirty="0" err="1"/>
              <a:t>column_stack</a:t>
            </a:r>
            <a:r>
              <a:rPr lang="en-US" altLang="zh-TW" b="1" dirty="0"/>
              <a:t>()</a:t>
            </a:r>
            <a:r>
              <a:rPr lang="en-US" altLang="zh-TW" dirty="0"/>
              <a:t>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3157E1-22AE-77DC-0AC3-F2A8A3FF9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45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D01CFE-647A-2FF4-24A8-E340636FE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5" y="2843215"/>
            <a:ext cx="67246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03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864D91-6CD9-F725-8E20-B38D5A05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169584"/>
            <a:ext cx="10515600" cy="1325563"/>
          </a:xfrm>
        </p:spPr>
        <p:txBody>
          <a:bodyPr/>
          <a:lstStyle/>
          <a:p>
            <a:r>
              <a:rPr lang="en-US" altLang="zh-TW" dirty="0"/>
              <a:t>Data Visualization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D2B5F0-6D8E-7F92-CA60-9A4405C76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355075"/>
            <a:ext cx="10515600" cy="738130"/>
          </a:xfrm>
        </p:spPr>
        <p:txBody>
          <a:bodyPr>
            <a:normAutofit/>
          </a:bodyPr>
          <a:lstStyle/>
          <a:p>
            <a:r>
              <a:rPr lang="en-US" altLang="zh-TW" dirty="0"/>
              <a:t>Visualize the normalized data.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1AF58F-0E9B-8D55-DF38-9D8475D6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687" y="6492873"/>
            <a:ext cx="2743200" cy="365125"/>
          </a:xfrm>
        </p:spPr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46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EDD162-989E-B539-37D2-B0E5E418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2273298"/>
            <a:ext cx="112204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88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7264CF-EDD8-4A42-09F5-BD402CE8E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Visualization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348D1C-0ABD-D9CD-3862-D2E4987D6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47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1910D2-AD22-C0BA-7E18-51932D0C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928021"/>
            <a:ext cx="83439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6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E45CF-113C-5967-69E2-62D7B792D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B6810C-E1D7-F9CD-A8CC-128884FD1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Sigmoid</a:t>
            </a:r>
            <a:r>
              <a:rPr lang="en-US" altLang="zh-TW" dirty="0"/>
              <a:t> is an algorithm for machine learning, the output will be [0..1].</a:t>
            </a:r>
          </a:p>
          <a:p>
            <a:r>
              <a:rPr lang="en-US" altLang="zh-TW" dirty="0"/>
              <a:t>The sigmoid can be implemented with </a:t>
            </a:r>
            <a:r>
              <a:rPr lang="en-US" altLang="zh-TW" b="1" dirty="0"/>
              <a:t>exp()</a:t>
            </a:r>
            <a:r>
              <a:rPr lang="en-US" altLang="zh-TW" dirty="0"/>
              <a:t> easily.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E8817F-3B3D-E307-E686-1D56EF5C9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48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875438E-6A12-1256-187D-0A0F907D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410" y="4001294"/>
            <a:ext cx="6109180" cy="118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569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AFBB7-B1C6-B727-38B4-FC00E2E92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Visualize Sigmoid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4E8214-D27C-3A00-250B-874BCE2D7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Arange() </a:t>
            </a:r>
            <a:r>
              <a:rPr lang="en-US" altLang="zh-TW" dirty="0"/>
              <a:t>is to generate a collection with evenly spaced values within a given interval.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89B6F9-8561-814D-35D7-D9905A94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49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226A0F5-AAE5-B57F-441C-1E1CEA19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167" y="3071376"/>
            <a:ext cx="4305665" cy="11204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8DB652E-97FA-9541-B210-EE2B281E6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736" y="4371246"/>
            <a:ext cx="49625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5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B847F5-9844-DF00-E739-54CFD18A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65B08C-4594-D3E8-A97A-D13BCA93B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b="1" dirty="0"/>
              <a:t>Apache Spark </a:t>
            </a:r>
            <a:r>
              <a:rPr lang="en-US" altLang="zh-TW" sz="2800" dirty="0"/>
              <a:t>is an open-source analytics engine for big-scale data processing.</a:t>
            </a:r>
          </a:p>
          <a:p>
            <a:pPr>
              <a:lnSpc>
                <a:spcPct val="100000"/>
              </a:lnSpc>
            </a:pPr>
            <a:r>
              <a:rPr lang="en-US" altLang="zh-TW" sz="2800" dirty="0"/>
              <a:t>Spark uses </a:t>
            </a:r>
            <a:r>
              <a:rPr lang="en-US" altLang="zh-TW" sz="2800" b="1" dirty="0"/>
              <a:t>in-memory caching</a:t>
            </a:r>
            <a:r>
              <a:rPr lang="en-US" altLang="zh-TW" sz="2800" dirty="0"/>
              <a:t>, and optimized </a:t>
            </a:r>
            <a:r>
              <a:rPr lang="en-US" altLang="zh-TW" sz="2800" b="1" dirty="0"/>
              <a:t>query execution </a:t>
            </a:r>
            <a:r>
              <a:rPr lang="en-US" altLang="zh-TW" sz="2800" dirty="0"/>
              <a:t>for fast analytics and queries.</a:t>
            </a:r>
          </a:p>
          <a:p>
            <a:pPr>
              <a:lnSpc>
                <a:spcPct val="100000"/>
              </a:lnSpc>
            </a:pPr>
            <a:r>
              <a:rPr lang="en-US" altLang="zh-TW" sz="2800" dirty="0"/>
              <a:t>Spark supports </a:t>
            </a:r>
            <a:r>
              <a:rPr lang="pt-BR" altLang="zh-TW" sz="2800" dirty="0"/>
              <a:t>Scala, Java, R, and Python in the original version, and .Net, Julia, and more languages with 3rd party support.</a:t>
            </a:r>
            <a:endParaRPr lang="en-US" altLang="zh-TW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7A32FF-CD0E-D45A-642E-E4B1CF2B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5</a:t>
            </a:fld>
            <a:endParaRPr kumimoji="1" lang="zh-TW" altLang="en-US" dirty="0"/>
          </a:p>
        </p:txBody>
      </p:sp>
      <p:pic>
        <p:nvPicPr>
          <p:cNvPr id="1026" name="Picture 2" descr="Apache Spark - Wikipedia">
            <a:extLst>
              <a:ext uri="{FF2B5EF4-FFF2-40B4-BE49-F238E27FC236}">
                <a16:creationId xmlns:a16="http://schemas.microsoft.com/office/drawing/2014/main" id="{FA3AA60D-5023-A719-085D-FFA0A39D0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4477158"/>
            <a:ext cx="29718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0F4A236-4942-AC65-84F0-285A7FBA0321}"/>
              </a:ext>
            </a:extLst>
          </p:cNvPr>
          <p:cNvSpPr txBox="1"/>
          <p:nvPr/>
        </p:nvSpPr>
        <p:spPr>
          <a:xfrm>
            <a:off x="4437366" y="6579414"/>
            <a:ext cx="3317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https://en.wikipedia.org/wiki/Apache_Spark</a:t>
            </a:r>
            <a:endParaRPr lang="zh-TW" altLang="en-US" sz="1200" dirty="0">
              <a:solidFill>
                <a:schemeClr val="bg1">
                  <a:lumMod val="65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716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416EAD-0621-3881-4C03-C0A50D91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Visualize Sigmoid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DB13B4-7ECD-334D-21C9-A682C698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50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CE5134C-1641-EDBE-7AAE-6A43750DB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2028034"/>
            <a:ext cx="58293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66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95956-B45E-C095-B3AB-D5C1556D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Derivate of Sigmoid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94399F3-71BA-200C-2D58-F01D668C7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253" y="1847852"/>
                <a:ext cx="11459963" cy="4351338"/>
              </a:xfrm>
            </p:spPr>
            <p:txBody>
              <a:bodyPr/>
              <a:lstStyle/>
              <a:p>
                <a:r>
                  <a:rPr lang="en-US" altLang="zh-TW" dirty="0"/>
                  <a:t>Per the definition, the formula of the derivative of the sigmoid is:</a:t>
                </a:r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𝑑𝑠𝑖𝑔𝑚𝑜𝑖𝑑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b="0" i="0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 b="0" i="0" smtClean="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zh-TW" sz="2400" b="0" i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 b="0" i="0" smtClean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×(1−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TW" sz="24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94399F3-71BA-200C-2D58-F01D668C7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253" y="1847852"/>
                <a:ext cx="11459963" cy="4351338"/>
              </a:xfrm>
              <a:blipFill>
                <a:blip r:embed="rId3"/>
                <a:stretch>
                  <a:fillRect l="-957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67BA91-0D7A-0843-16DE-160F5B44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51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C3F8204-CD25-D28A-77D0-B19A9E468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379" y="4501150"/>
            <a:ext cx="6935241" cy="113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08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84D42-5447-4379-E7B2-752A6E46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0FB81F-A322-5748-8C60-54CCCCB2E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52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CA2C27-29F9-C8E0-4B46-23832ABE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770" y="1940799"/>
            <a:ext cx="8784459" cy="409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088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D6AA0-50A4-372D-A241-392078EE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Visualization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713E91-8B74-ADDD-7DBD-1B9F5D197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53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2827019-82F7-3F05-3486-63CDFE80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358" y="1034668"/>
            <a:ext cx="7807284" cy="542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391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A4E1B-D04C-FA55-22EE-CD3DDD4A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Randomize the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A9B782-B94C-6229-D037-2B50FBEA0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222872"/>
            <a:ext cx="10515600" cy="4701543"/>
          </a:xfrm>
        </p:spPr>
        <p:txBody>
          <a:bodyPr/>
          <a:lstStyle/>
          <a:p>
            <a:r>
              <a:rPr lang="en-US" altLang="zh-TW" dirty="0"/>
              <a:t>Before we start training, we should extend and randomize the data.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01B4FA-2832-1B0D-DCBE-4DD610F7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54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D652A7C-AE2E-DD76-B6DC-D5142936E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145" y="2392636"/>
            <a:ext cx="2719709" cy="121388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6866F5B-9D99-6586-5A6A-974F582AB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690" y="3785907"/>
            <a:ext cx="54768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13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9D7B3-C345-6DA2-A7DD-391F946F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F34628-FFEF-C522-4061-B7410243E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learning_rate</a:t>
            </a:r>
            <a:r>
              <a:rPr lang="en-US" altLang="zh-TW" b="1" dirty="0"/>
              <a:t> </a:t>
            </a:r>
            <a:r>
              <a:rPr lang="en-US" altLang="zh-TW" dirty="0"/>
              <a:t>will be set to 0.1.</a:t>
            </a:r>
          </a:p>
          <a:p>
            <a:r>
              <a:rPr lang="en-US" altLang="zh-TW" dirty="0"/>
              <a:t>The </a:t>
            </a:r>
            <a:r>
              <a:rPr lang="en-US" altLang="zh-TW" b="1" dirty="0" err="1"/>
              <a:t>all_costs</a:t>
            </a:r>
            <a:r>
              <a:rPr lang="en-US" altLang="zh-TW" b="1" dirty="0"/>
              <a:t>[]</a:t>
            </a:r>
            <a:r>
              <a:rPr lang="en-US" altLang="zh-TW" dirty="0"/>
              <a:t> is initialized.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2178A6-92C7-9A9E-AD8E-A2494D07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55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844C422-DCB4-8CB9-9F18-6A1C72B4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496" y="3857456"/>
            <a:ext cx="5113008" cy="130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01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5F032E-C21C-851F-4B0A-3181EEBF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98BDA4-A4D1-ACB0-1D78-18E512979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random person will be taken to calculate.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E97A55-A016-7888-BFEA-EA1765BC8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56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DD0D8AA-59C7-F250-C22D-E2B6F0E05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3029744"/>
            <a:ext cx="87439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70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8103D7-E82E-BE53-F313-AC2B682B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61AEE3-99AA-80FD-FC88-DF2364F22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Calculate the result, then compare it with the actual gender as the cost value.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FF130F-5E1A-1E36-C6F3-9DB7558F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57</a:t>
            </a:fld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DED54A3-9556-8AE7-15A9-5D1DD6E7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8" y="3151620"/>
            <a:ext cx="5880083" cy="302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54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EB728-B6CF-6FEA-509D-7F1A2861B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9CDD1F-4CB4-B7D4-A794-2A5E6759B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61" y="1189822"/>
            <a:ext cx="10971879" cy="4734593"/>
          </a:xfrm>
        </p:spPr>
        <p:txBody>
          <a:bodyPr>
            <a:normAutofit/>
          </a:bodyPr>
          <a:lstStyle/>
          <a:p>
            <a:r>
              <a:rPr lang="en-US" altLang="zh-TW" dirty="0"/>
              <a:t>Both weights and biases should be adjusted with the result.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75BF79-6E54-48B2-D7F6-6BC137A2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58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62A608-859E-6262-0D66-F06E678ED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2070103"/>
            <a:ext cx="85058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943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E1C76B-15DD-29CD-E10B-53E793B1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89" y="-79309"/>
            <a:ext cx="10515600" cy="1325563"/>
          </a:xfrm>
        </p:spPr>
        <p:txBody>
          <a:bodyPr/>
          <a:lstStyle/>
          <a:p>
            <a:r>
              <a:rPr lang="en-US" altLang="zh-TW" dirty="0"/>
              <a:t>Training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5BCA8A-D672-1DAF-6501-2688BE66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89" y="6489525"/>
            <a:ext cx="2743200" cy="365125"/>
          </a:xfrm>
        </p:spPr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59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D4A1708-4D50-5926-F866-7503E87F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852" y="133172"/>
            <a:ext cx="6443588" cy="67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6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0B6639-474B-FC25-4307-CAE5E7B25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Spark?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F74D6F-D433-9B50-C1FB-2BC62A2DA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sz="2800" dirty="0"/>
              <a:t>In-memory caching and processing</a:t>
            </a:r>
          </a:p>
          <a:p>
            <a:pPr>
              <a:lnSpc>
                <a:spcPct val="110000"/>
              </a:lnSpc>
            </a:pPr>
            <a:r>
              <a:rPr lang="en-US" altLang="zh-TW" sz="2800" b="1" dirty="0"/>
              <a:t>Spark streaming </a:t>
            </a:r>
            <a:r>
              <a:rPr lang="en-US" altLang="zh-TW" sz="2800" dirty="0"/>
              <a:t>for real-time analytics</a:t>
            </a:r>
          </a:p>
          <a:p>
            <a:pPr>
              <a:lnSpc>
                <a:spcPct val="110000"/>
              </a:lnSpc>
            </a:pPr>
            <a:r>
              <a:rPr lang="en-US" altLang="zh-TW" sz="2800" b="1" dirty="0"/>
              <a:t>GraphX</a:t>
            </a:r>
            <a:r>
              <a:rPr lang="en-US" altLang="zh-TW" sz="2800" dirty="0"/>
              <a:t> for graph processing</a:t>
            </a:r>
          </a:p>
          <a:p>
            <a:pPr>
              <a:lnSpc>
                <a:spcPct val="110000"/>
              </a:lnSpc>
            </a:pPr>
            <a:r>
              <a:rPr lang="en-US" altLang="zh-TW" sz="2800" b="1" dirty="0"/>
              <a:t>Spark Mllib </a:t>
            </a:r>
            <a:r>
              <a:rPr lang="en-US" altLang="zh-TW" sz="2800" dirty="0"/>
              <a:t>for machine learning</a:t>
            </a:r>
          </a:p>
          <a:p>
            <a:pPr>
              <a:lnSpc>
                <a:spcPct val="110000"/>
              </a:lnSpc>
            </a:pPr>
            <a:r>
              <a:rPr lang="en-US" altLang="zh-TW" sz="2800" b="1" dirty="0"/>
              <a:t>Spark SQL </a:t>
            </a:r>
            <a:r>
              <a:rPr lang="en-US" altLang="zh-TW" sz="2800" dirty="0"/>
              <a:t>for queries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21F6D1-A76A-5356-E24B-1766F6D1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6</a:t>
            </a:fld>
            <a:endParaRPr kumimoji="1" lang="zh-TW" altLang="en-US" dirty="0"/>
          </a:p>
        </p:txBody>
      </p:sp>
      <p:pic>
        <p:nvPicPr>
          <p:cNvPr id="2050" name="Picture 2" descr="The Benefits &amp; Examples of Using Apache Spark with PySpark | Exxact Blog">
            <a:extLst>
              <a:ext uri="{FF2B5EF4-FFF2-40B4-BE49-F238E27FC236}">
                <a16:creationId xmlns:a16="http://schemas.microsoft.com/office/drawing/2014/main" id="{935BEAD3-2133-997C-F758-8AFA7217E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169" y="2358652"/>
            <a:ext cx="3844247" cy="400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C27B551-C91F-6BE8-F57D-0EBC370C8616}"/>
              </a:ext>
            </a:extLst>
          </p:cNvPr>
          <p:cNvSpPr txBox="1"/>
          <p:nvPr/>
        </p:nvSpPr>
        <p:spPr>
          <a:xfrm>
            <a:off x="838203" y="6549189"/>
            <a:ext cx="3842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https://aws.amazon.com/tw/big-data/what-is-spark/</a:t>
            </a:r>
            <a:endParaRPr lang="zh-TW" altLang="en-US" sz="1200" dirty="0">
              <a:solidFill>
                <a:schemeClr val="bg1">
                  <a:lumMod val="65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620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BF3157-3EF5-34F9-4C49-1CBBC90D9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54986"/>
            <a:ext cx="10515600" cy="1325563"/>
          </a:xfrm>
        </p:spPr>
        <p:txBody>
          <a:bodyPr/>
          <a:lstStyle/>
          <a:p>
            <a:r>
              <a:rPr lang="en-US" altLang="zh-TW" dirty="0"/>
              <a:t>Visualize the Result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FB7408-0281-6A74-2504-0F9A51C3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60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C7FC5AA-A493-3E82-78CA-F02C4F305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64" y="1308722"/>
            <a:ext cx="5953072" cy="553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C632F2-7797-4FB2-6841-8B4DB4D4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 Weights and Bias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355DB0-A62C-BBB7-C46F-40C15499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61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EECDCB-914B-1529-E3BB-952C86A7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940" y="1430619"/>
            <a:ext cx="8040120" cy="485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30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4C9D25-9BC6-0854-2311-350DB72B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the Result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C1E841-F125-6C5E-37A5-7A3A39A5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62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BC39B1-8C55-21D0-9535-F8A214B93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55" y="1168582"/>
            <a:ext cx="10432948" cy="532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488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3C74D-1AC4-3B49-EA7E-E4954339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Define the Normalize Function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654040-3220-EFBD-15B9-33AC3CB95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63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C9843E-0D89-5ED6-C7DA-DB387A337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88" y="2336059"/>
            <a:ext cx="9637023" cy="218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897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9FECBC-4676-4081-7AC5-5EC67339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Define the Predict Function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F43A65-95A2-C4F1-966E-D0E53212F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64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0952698-4463-B151-B1EF-D7184F12C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93" y="2014471"/>
            <a:ext cx="9520414" cy="304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739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47505E-C39B-831A-483B-4163B7A3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Evaluate the 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482631-D300-F80D-87F9-BE072B5EC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height and weight can be determined to evaluate the trained model.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A71BBF-27AC-0D98-69F8-0E1CA0E4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65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6DDAB2-C13D-CEFC-29EF-8EB577DC4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204" y="2891928"/>
            <a:ext cx="6455592" cy="74487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1DDB6B-B2FE-A722-1827-255374510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204" y="4032965"/>
            <a:ext cx="6455592" cy="171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134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EC9586-756E-049C-61DD-1B015678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Evaluate the Model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4C6052-655B-B88E-A47D-D9080550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66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DDF972A-1037-5F10-0207-C3328CFF3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515" y="2293379"/>
            <a:ext cx="6154971" cy="74230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DC07494-4B53-D08E-19EE-68564B32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355" y="3563692"/>
            <a:ext cx="6169290" cy="153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749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47B164-CC03-1EC6-0795-EEF6AAD1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Visualize the Result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8083AA-158C-4675-CEB1-CB6799A4D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5"/>
            <a:ext cx="10515600" cy="527157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/>
              <a:t>Determine the min and max values of both axes.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B02CC4-6A08-E270-4503-C9822BBC3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67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9653730-51B0-D23F-7528-5FE0AE401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62" y="3230617"/>
            <a:ext cx="89058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08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1FC7AB-7839-A417-89D3-74B647393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Visualize the Result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CFE9B0-4091-7B75-3883-A8E298119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Using </a:t>
            </a:r>
            <a:r>
              <a:rPr lang="en-US" altLang="zh-TW" b="1" dirty="0"/>
              <a:t>arange() </a:t>
            </a:r>
            <a:r>
              <a:rPr lang="en-US" altLang="zh-TW" dirty="0"/>
              <a:t>to generate the collections.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87036A-9DE8-A98A-4853-62F03B75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68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4E53ED3-0618-0DC1-AE22-1F150285B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658" y="3169578"/>
            <a:ext cx="7708685" cy="69033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F3FBFCA-3D1F-5FA5-E4E7-028E02B30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467" y="4210443"/>
            <a:ext cx="7723067" cy="69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972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D520A4-2386-9184-912F-BF81821E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Visualize the Result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792A00-01F7-60D4-4E1F-C7CAFA30C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data can be combined with for loop.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CD32C4-A6AD-1F10-AEAD-15FBEE97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69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646DDF-65F5-3483-EB07-B6FB40B9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77" y="3593386"/>
            <a:ext cx="10473208" cy="59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91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680073-6AA0-AF73-B764-69731BC0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072B1B-83A2-ECF4-A801-27F9592D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6287"/>
            <a:ext cx="10515600" cy="486315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Spark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b="1" dirty="0"/>
              <a:t>Docker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Docker Installation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Spark Installation with Docker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Practice: Gender Detector with ML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Commit Docker Image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Exercise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A66E2C-56CA-0D89-E77E-44317BF6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97909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C7E6F6-D53A-4156-7E17-8C33F927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Visualize the Result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21998B-257B-DFBA-39C7-B385644E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70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894781-BA9A-AF02-ED01-6854B47E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90" y="1480351"/>
            <a:ext cx="9333219" cy="452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516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23842-BC2A-F14A-E8BF-90EA5C5A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Visualize the Result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1CD5E2-6FCB-0174-4176-1399E027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71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A898DD0-53B3-EFBA-9761-3F737E12E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522" y="1182937"/>
            <a:ext cx="6768956" cy="52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236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680073-6AA0-AF73-B764-69731BC0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072B1B-83A2-ECF4-A801-27F9592D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6287"/>
            <a:ext cx="10515600" cy="486315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Spark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Docker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Docker Installation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Spark Installation with Docker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Practice: Gender Detector with ML</a:t>
            </a:r>
          </a:p>
          <a:p>
            <a:pPr>
              <a:lnSpc>
                <a:spcPct val="120000"/>
              </a:lnSpc>
            </a:pPr>
            <a:r>
              <a:rPr lang="en-US" altLang="zh-TW" sz="3200" b="1" dirty="0"/>
              <a:t>Commit Docker Image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Exercise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A66E2C-56CA-0D89-E77E-44317BF6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72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62275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EB186A-7DA5-6FC2-CC42-2CD997AB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Sign-in to Docker 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E38B09-2E6F-D68A-191F-51B50E137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Click the sign-in button on the docker desktop.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F4101F-F624-D28F-88F8-B6EAB4F3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73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A87573-2F14-FD93-77A8-152B0E693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617" y="2189116"/>
            <a:ext cx="7360766" cy="41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462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BD35B-7F52-743D-AFB4-56919B89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Sign-in to Docker Hub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09C5E4-9645-0A27-CF28-7F6B74B61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Sign-in or Sign-up to the Docker Hub.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3C31AF-DE32-534F-8BEF-C07DE1049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74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02FD7C-C909-D897-2692-5E41804A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94" y="2199144"/>
            <a:ext cx="8316612" cy="425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445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3C3D92-C992-75DE-EFC6-BCE6E37B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Sign-in to Docker Hub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38B6E8-B0D2-9A0B-FC94-34CB44231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Click the proceed button after signed-in.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0C81EE-422D-014A-382B-19DDF481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75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11A99D-9C10-87BA-EA07-71DD1269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003" y="2197150"/>
            <a:ext cx="6801994" cy="395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789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A0DF56-F20C-AF42-8EE2-FBFF3A45C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Sign-in to Docker Hub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CADCD7-5289-2164-765E-966DA8D62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211856"/>
            <a:ext cx="10515600" cy="4712560"/>
          </a:xfrm>
        </p:spPr>
        <p:txBody>
          <a:bodyPr>
            <a:normAutofit/>
          </a:bodyPr>
          <a:lstStyle/>
          <a:p>
            <a:r>
              <a:rPr lang="en-US" altLang="zh-TW" dirty="0"/>
              <a:t>After signed-in, the user name will be shown on the docker desktop.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A1B5BC-1CA8-7FDE-BFC2-66D325258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76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9E47EEC-C5CC-86C6-48F1-C624BAB5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035" y="2381620"/>
            <a:ext cx="7205930" cy="40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54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325A6F-8950-76B3-BD9B-FCA42E17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19" y="136523"/>
            <a:ext cx="10905784" cy="1169764"/>
          </a:xfrm>
        </p:spPr>
        <p:txBody>
          <a:bodyPr/>
          <a:lstStyle/>
          <a:p>
            <a:r>
              <a:rPr lang="en-US" altLang="zh-TW" dirty="0"/>
              <a:t>Create Repository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510764-202A-3B4B-356D-1A92E8AAC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25" y="1200840"/>
            <a:ext cx="11295956" cy="4723576"/>
          </a:xfrm>
        </p:spPr>
        <p:txBody>
          <a:bodyPr>
            <a:normAutofit/>
          </a:bodyPr>
          <a:lstStyle/>
          <a:p>
            <a:r>
              <a:rPr lang="en-US" altLang="zh-TW" dirty="0"/>
              <a:t>Open </a:t>
            </a:r>
            <a:r>
              <a:rPr lang="en-US" altLang="zh-TW" dirty="0">
                <a:hlinkClick r:id="rId2"/>
              </a:rPr>
              <a:t>Docker Hub </a:t>
            </a:r>
            <a:r>
              <a:rPr lang="en-US" altLang="zh-TW" dirty="0"/>
              <a:t>and Click the </a:t>
            </a:r>
            <a:r>
              <a:rPr lang="en-US" altLang="zh-TW" b="1" dirty="0"/>
              <a:t>Create repository </a:t>
            </a:r>
            <a:r>
              <a:rPr lang="en-US" altLang="zh-TW" dirty="0"/>
              <a:t>button.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1E6481-9910-F0B0-ACEA-5EBB24D6E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77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2E750FD-3058-1B40-EE75-979805E3B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234" y="2124386"/>
            <a:ext cx="8481531" cy="42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423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6D933-AD9E-7AA1-E8AC-E80D6A4D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Repository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54F090-6BD7-F17E-E43E-C15E36248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035586"/>
            <a:ext cx="10515600" cy="4888829"/>
          </a:xfrm>
        </p:spPr>
        <p:txBody>
          <a:bodyPr>
            <a:normAutofit/>
          </a:bodyPr>
          <a:lstStyle/>
          <a:p>
            <a:r>
              <a:rPr lang="en-US" altLang="zh-TW" dirty="0"/>
              <a:t>Input the name and description of the repository, then click the Create button.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0C6B8F-E475-5FAB-A08D-03484CB26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78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617A71-E2DA-74ED-305F-A8BF3709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13" y="2339066"/>
            <a:ext cx="6424374" cy="401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407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52EB41-741D-17BD-0CF7-AF57CE695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Image Tag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C07C36-111D-5F12-EC18-C2F4D8815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Using </a:t>
            </a:r>
            <a:r>
              <a:rPr lang="en-US" altLang="zh-TW" b="1" dirty="0"/>
              <a:t>docker tag </a:t>
            </a:r>
            <a:r>
              <a:rPr lang="en-US" altLang="zh-TW" dirty="0"/>
              <a:t>command to create a new docker image tag on the terminal.</a:t>
            </a:r>
          </a:p>
          <a:p>
            <a:r>
              <a:rPr lang="en-US" altLang="zh-TW" dirty="0"/>
              <a:t>Please note that the </a:t>
            </a:r>
            <a:r>
              <a:rPr lang="en-US" altLang="zh-TW" dirty="0" err="1"/>
              <a:t>new_image</a:t>
            </a:r>
            <a:r>
              <a:rPr lang="en-US" altLang="zh-TW" dirty="0"/>
              <a:t> name should be the same as the repository you created.</a:t>
            </a:r>
          </a:p>
          <a:p>
            <a:r>
              <a:rPr lang="en-US" altLang="zh-TW" dirty="0"/>
              <a:t>The format is: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30564D-CE91-E489-70AE-B04D9AAC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79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DA4EE16-3E5F-31EF-8CA7-BB4D64EC8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765" y="4434043"/>
            <a:ext cx="5706986" cy="101077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E1FDFA6-8FA3-BFA0-FC3A-089423B9F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5733897"/>
            <a:ext cx="96774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2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21E4C9-0384-36CD-8DB6-BE91321B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9" y="136523"/>
            <a:ext cx="10863944" cy="1169764"/>
          </a:xfrm>
        </p:spPr>
        <p:txBody>
          <a:bodyPr/>
          <a:lstStyle/>
          <a:p>
            <a:r>
              <a:rPr lang="en-US" altLang="zh-TW" dirty="0"/>
              <a:t>Docker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554C3A-4F39-CD84-43D5-C483A2153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9" y="1200840"/>
            <a:ext cx="11212282" cy="36686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b="1" dirty="0"/>
              <a:t>Docker</a:t>
            </a:r>
            <a:r>
              <a:rPr lang="en-US" altLang="zh-TW" sz="2800" dirty="0"/>
              <a:t> is an open-source platform, which is for fast developing, shipping, and executing applications.</a:t>
            </a:r>
          </a:p>
          <a:p>
            <a:pPr>
              <a:lnSpc>
                <a:spcPct val="100000"/>
              </a:lnSpc>
            </a:pPr>
            <a:r>
              <a:rPr lang="en-US" altLang="zh-TW" sz="2800" dirty="0"/>
              <a:t>A</a:t>
            </a:r>
            <a:r>
              <a:rPr lang="en-US" altLang="zh-TW" sz="2800" b="1" dirty="0"/>
              <a:t> docker image </a:t>
            </a:r>
            <a:r>
              <a:rPr lang="en-US" altLang="zh-TW" sz="2800" dirty="0"/>
              <a:t>usually</a:t>
            </a:r>
            <a:r>
              <a:rPr lang="en-US" altLang="zh-TW" sz="2800" b="1" dirty="0"/>
              <a:t> </a:t>
            </a:r>
            <a:r>
              <a:rPr lang="en-US" altLang="zh-TW" sz="2800" dirty="0"/>
              <a:t>contains lots of </a:t>
            </a:r>
            <a:r>
              <a:rPr lang="en-US" altLang="zh-TW" sz="2800" b="1" dirty="0"/>
              <a:t>containers</a:t>
            </a:r>
            <a:r>
              <a:rPr lang="en-US" altLang="zh-TW" sz="2800" dirty="0"/>
              <a:t>, each of them having an independent environment.</a:t>
            </a:r>
          </a:p>
          <a:p>
            <a:pPr>
              <a:lnSpc>
                <a:spcPct val="100000"/>
              </a:lnSpc>
            </a:pPr>
            <a:r>
              <a:rPr lang="en-US" altLang="zh-TW" sz="2800" dirty="0"/>
              <a:t>Docker images can be pushed to </a:t>
            </a:r>
            <a:r>
              <a:rPr lang="en-US" altLang="zh-TW" sz="2800" b="1" dirty="0"/>
              <a:t>Docker Hub </a:t>
            </a:r>
            <a:r>
              <a:rPr lang="en-US" altLang="zh-TW" sz="2800" dirty="0"/>
              <a:t>or other repositories; Docker can be pulled and then executed on other computers.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152E6A-5EB3-405F-63A4-71A20A46D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8</a:t>
            </a:fld>
            <a:endParaRPr kumimoji="1" lang="zh-TW" altLang="en-US" dirty="0"/>
          </a:p>
        </p:txBody>
      </p:sp>
      <p:pic>
        <p:nvPicPr>
          <p:cNvPr id="3076" name="Picture 4" descr="What is a Docker Container: An Introductory Guide for Beginners">
            <a:extLst>
              <a:ext uri="{FF2B5EF4-FFF2-40B4-BE49-F238E27FC236}">
                <a16:creationId xmlns:a16="http://schemas.microsoft.com/office/drawing/2014/main" id="{DAEA83F5-5F22-6F14-7766-79862B2BC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94" y="4238186"/>
            <a:ext cx="6322885" cy="218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2E03805-D31B-E10E-D800-BDD1ED101A14}"/>
              </a:ext>
            </a:extLst>
          </p:cNvPr>
          <p:cNvSpPr txBox="1"/>
          <p:nvPr/>
        </p:nvSpPr>
        <p:spPr>
          <a:xfrm>
            <a:off x="4363795" y="6538915"/>
            <a:ext cx="3464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https://linuxiac.com/what-is-docker-container/</a:t>
            </a:r>
            <a:endParaRPr lang="zh-TW" altLang="en-US" sz="1200" dirty="0">
              <a:solidFill>
                <a:schemeClr val="bg1">
                  <a:lumMod val="65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364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58F305-149A-26F6-DF01-EDC0D513D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Image Tag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ED8A62-40C2-3110-8097-84D246147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After tagging, a new image should be shown on your docker desktop interface.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31F710-7F9B-0EF3-FFC8-E0156AB7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80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D8CC5CC-A4CE-06EF-EB1D-F43DFA1C9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2882834"/>
            <a:ext cx="99250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82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B04FF-C5F1-EA63-10A0-3B2BCFD6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the Container ID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903CFC-CD6C-8F2B-A1DB-DF17867DE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47852"/>
            <a:ext cx="10515600" cy="4351338"/>
          </a:xfrm>
        </p:spPr>
        <p:txBody>
          <a:bodyPr/>
          <a:lstStyle/>
          <a:p>
            <a:r>
              <a:rPr lang="en-US" altLang="zh-TW" dirty="0"/>
              <a:t>Using </a:t>
            </a:r>
            <a:r>
              <a:rPr lang="en-US" altLang="zh-TW" b="1" dirty="0"/>
              <a:t>docker </a:t>
            </a:r>
            <a:r>
              <a:rPr lang="en-US" altLang="zh-TW" b="1" dirty="0" err="1"/>
              <a:t>ps</a:t>
            </a:r>
            <a:r>
              <a:rPr lang="en-US" altLang="zh-TW" b="1" dirty="0"/>
              <a:t> –all </a:t>
            </a:r>
            <a:r>
              <a:rPr lang="en-US" altLang="zh-TW" dirty="0"/>
              <a:t>to list all the containers on terminal.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57B666-D482-DF0B-F017-83FFF0E7B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81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60C38DA-4508-48CB-E056-E3D935C94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3" y="3428999"/>
            <a:ext cx="104965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080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FD60C-E29F-37EC-DD75-F0D4D8772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Commit Container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1C0329-FFEB-4ABA-D9A5-240E41E9D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Using the </a:t>
            </a:r>
            <a:r>
              <a:rPr lang="en-US" altLang="zh-TW" b="1" dirty="0"/>
              <a:t>commit</a:t>
            </a:r>
            <a:r>
              <a:rPr lang="en-US" altLang="zh-TW" dirty="0"/>
              <a:t> command to commit the local change to the specified docker image.</a:t>
            </a:r>
          </a:p>
          <a:p>
            <a:r>
              <a:rPr lang="en-US" altLang="zh-TW" dirty="0"/>
              <a:t>A hashed value will be shown after committing.</a:t>
            </a:r>
          </a:p>
          <a:p>
            <a:r>
              <a:rPr lang="en-US" altLang="zh-TW" dirty="0"/>
              <a:t>Format: 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C9EDBB-71F1-9665-384C-19B0F9B0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82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F0A4EC-A242-C05A-9434-3B10B6866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218" y="4001294"/>
            <a:ext cx="6289563" cy="10094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12A0EB9-0084-5ACA-90D5-4C2DE48D0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352" y="5595938"/>
            <a:ext cx="89058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811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9ACB30-FD34-FBFF-0E75-D1239523D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Push to Docker 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2DAE21-A507-AAD8-97DB-DFD223724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Using </a:t>
            </a:r>
            <a:r>
              <a:rPr lang="en-US" altLang="zh-TW" b="1" dirty="0"/>
              <a:t>push</a:t>
            </a:r>
            <a:r>
              <a:rPr lang="en-US" altLang="zh-TW" dirty="0"/>
              <a:t> to push the docker image to a specified repository.</a:t>
            </a:r>
          </a:p>
          <a:p>
            <a:r>
              <a:rPr lang="en-US" altLang="zh-TW" dirty="0"/>
              <a:t>Format: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9C4CDC-B22C-D98D-EB02-328491291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83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C1F4A9-211E-8056-1ACA-10E7496A8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51" y="3581851"/>
            <a:ext cx="5341699" cy="129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600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DDB66-9BCD-5B02-529C-77B74A29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Push to Docker Hub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A5F3C3-A5E1-3833-4452-E84884DF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84</a:t>
            </a:fld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44B881-CD86-B557-6B98-981552725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930" y="1731043"/>
            <a:ext cx="8768140" cy="458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71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97B615-44FB-7653-FFEB-75103154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Push to Docker Hub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8888FA-CD88-B19F-99A4-0AAA913C2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docker image will be shown on the docker hub after pushing.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203E12-28F4-1983-C286-96EA41311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85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EFAC9-DFE8-0733-02A1-2AF98EA5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673" y="2878135"/>
            <a:ext cx="8172654" cy="296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986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680073-6AA0-AF73-B764-69731BC0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072B1B-83A2-ECF4-A801-27F9592D2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Spark Introduction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Docker Introduction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Docker Installation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Spark Installation with Docker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Practice: Gender Detector with ML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Commit Docker Image</a:t>
            </a:r>
          </a:p>
          <a:p>
            <a:r>
              <a:rPr lang="en-US" altLang="zh-TW" b="1" dirty="0"/>
              <a:t>Exercise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A66E2C-56CA-0D89-E77E-44317BF6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86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95676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C6322C-F2FD-394C-CA06-023DF584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DDA45F-EC50-F222-1EA9-5A8D9B9E6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That is a little bit inaccurate to determine the gender of a person with only height and weight.</a:t>
            </a:r>
          </a:p>
          <a:p>
            <a:r>
              <a:rPr lang="en-US" altLang="zh-TW" dirty="0"/>
              <a:t>Please add a factor which is the </a:t>
            </a:r>
            <a:r>
              <a:rPr lang="en-US" altLang="zh-TW" b="1" dirty="0"/>
              <a:t>body fat percentage </a:t>
            </a:r>
            <a:r>
              <a:rPr lang="en-US" altLang="zh-TW" dirty="0"/>
              <a:t>of a person and re-train your model.</a:t>
            </a:r>
          </a:p>
          <a:p>
            <a:r>
              <a:rPr lang="en-US" altLang="zh-TW" dirty="0"/>
              <a:t>That will be fascinating if you want to add other factors to make the model better.</a:t>
            </a:r>
          </a:p>
          <a:p>
            <a:r>
              <a:rPr lang="en-US" altLang="zh-TW" dirty="0"/>
              <a:t>Please gather the data on body fat percentage and other factors from the internet to create reliable results.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7B9824-06CE-2BB6-65C3-C4683B30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87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13425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24AFEE-58FD-01C1-0EC2-580AF2D93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Extra Bonus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A90CB0-6872-D2E2-BE0A-DCA407634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After introducing Docker, can you describe the differences between Docker containers and virtual machines (VMs)? And what situations are using Docker containers better than VMs and what are not?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18352E-D8F4-2673-72F1-4D0BD438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88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29513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FC3999-6EC3-3BFE-237C-A96336DCC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Send Your Works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841BF1-8C67-6F6E-67BE-627CC5191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Please upload the works you have done to the docker hub with a repository named </a:t>
            </a:r>
            <a:r>
              <a:rPr lang="en-US" altLang="zh-TW" b="1" dirty="0"/>
              <a:t>username/</a:t>
            </a:r>
            <a:r>
              <a:rPr lang="en-US" altLang="zh-TW" b="1" dirty="0" err="1"/>
              <a:t>studentID_emba_spark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Please send the repository name and the answers to the mail: </a:t>
            </a:r>
            <a:r>
              <a:rPr lang="en-US" altLang="zh-TW" dirty="0">
                <a:hlinkClick r:id="rId2"/>
              </a:rPr>
              <a:t>t110368151@ntut.org.tw</a:t>
            </a:r>
            <a:endParaRPr lang="en-US" altLang="zh-TW" dirty="0"/>
          </a:p>
          <a:p>
            <a:r>
              <a:rPr lang="en-US" altLang="zh-TW" dirty="0"/>
              <a:t>The deadline for this exercise is 12/27/2022.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2A06B8-976C-1157-915F-7B2485A1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89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9136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C2911E-398E-67C1-3A36-F37B1022E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Container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6836EB-ECD1-8153-51F5-B0C68DBA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9</a:t>
            </a:fld>
            <a:endParaRPr kumimoji="1" lang="zh-TW" altLang="en-US" dirty="0"/>
          </a:p>
        </p:txBody>
      </p:sp>
      <p:pic>
        <p:nvPicPr>
          <p:cNvPr id="4098" name="Picture 2" descr="What is a Container? - Docker">
            <a:extLst>
              <a:ext uri="{FF2B5EF4-FFF2-40B4-BE49-F238E27FC236}">
                <a16:creationId xmlns:a16="http://schemas.microsoft.com/office/drawing/2014/main" id="{E9BFD6C5-1DFB-C631-1E32-C9BE4ED20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" t="6635" r="4573" b="5137"/>
          <a:stretch/>
        </p:blipFill>
        <p:spPr bwMode="auto">
          <a:xfrm>
            <a:off x="2879331" y="1069435"/>
            <a:ext cx="6433335" cy="497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7F9AD3F-B234-223A-6634-BF9DD8625C57}"/>
              </a:ext>
            </a:extLst>
          </p:cNvPr>
          <p:cNvSpPr txBox="1"/>
          <p:nvPr/>
        </p:nvSpPr>
        <p:spPr>
          <a:xfrm>
            <a:off x="4194677" y="6452931"/>
            <a:ext cx="3802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https://www.docker.com/resources/what-container/</a:t>
            </a:r>
            <a:endParaRPr lang="zh-TW" altLang="en-US" sz="1200" dirty="0">
              <a:solidFill>
                <a:schemeClr val="bg1">
                  <a:lumMod val="65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615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CF 0628.pptx" id="{DD7BDEFD-D289-4E60-B7B2-98A3C15CD232}" vid="{9921BA11-9B19-4D8A-B2C2-85513A9B3E4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</Template>
  <TotalTime>480</TotalTime>
  <Words>3547</Words>
  <Application>Microsoft Office PowerPoint</Application>
  <PresentationFormat>寬螢幕</PresentationFormat>
  <Paragraphs>512</Paragraphs>
  <Slides>89</Slides>
  <Notes>50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89</vt:i4>
      </vt:variant>
    </vt:vector>
  </HeadingPairs>
  <TitlesOfParts>
    <vt:vector size="99" baseType="lpstr">
      <vt:lpstr>GenSenRounded</vt:lpstr>
      <vt:lpstr>inherit</vt:lpstr>
      <vt:lpstr>Arial</vt:lpstr>
      <vt:lpstr>Arial</vt:lpstr>
      <vt:lpstr>Calibri</vt:lpstr>
      <vt:lpstr>Calibri Light</vt:lpstr>
      <vt:lpstr>Cambria Math</vt:lpstr>
      <vt:lpstr>Georgia</vt:lpstr>
      <vt:lpstr>Times New Roman</vt:lpstr>
      <vt:lpstr>Office 佈景主題</vt:lpstr>
      <vt:lpstr>This practical class needs to be divided into groups, please make a group of 1~3 people.</vt:lpstr>
      <vt:lpstr>Developing Spark Projects  with Jupyter on Docker</vt:lpstr>
      <vt:lpstr>Outline</vt:lpstr>
      <vt:lpstr>Outline</vt:lpstr>
      <vt:lpstr>Spark</vt:lpstr>
      <vt:lpstr>Why Spark?</vt:lpstr>
      <vt:lpstr>Outline</vt:lpstr>
      <vt:lpstr>Docker</vt:lpstr>
      <vt:lpstr>Docker Container</vt:lpstr>
      <vt:lpstr>Outline</vt:lpstr>
      <vt:lpstr>Docker Installation for Windows</vt:lpstr>
      <vt:lpstr>Docker Installation for macOS</vt:lpstr>
      <vt:lpstr>Outline</vt:lpstr>
      <vt:lpstr>Spark Installation with Docker</vt:lpstr>
      <vt:lpstr>Jupyter Lab</vt:lpstr>
      <vt:lpstr>Jupyter Lab (Cont’d)</vt:lpstr>
      <vt:lpstr>Jupyter Notebook</vt:lpstr>
      <vt:lpstr>Google Colab</vt:lpstr>
      <vt:lpstr>Connect Colab into Google Drive</vt:lpstr>
      <vt:lpstr>Connect Colab into Google Drive (Cont’d )</vt:lpstr>
      <vt:lpstr>Connect Colab into Google Drive (Cont’d )</vt:lpstr>
      <vt:lpstr>Colab User Interface (UI)</vt:lpstr>
      <vt:lpstr>Change to Use GPU</vt:lpstr>
      <vt:lpstr>Install Pyspark on Colab</vt:lpstr>
      <vt:lpstr>Outline</vt:lpstr>
      <vt:lpstr>Spark Session</vt:lpstr>
      <vt:lpstr>Spark Builder</vt:lpstr>
      <vt:lpstr>Data Frame</vt:lpstr>
      <vt:lpstr>Show Data Frame</vt:lpstr>
      <vt:lpstr>SQL Functions</vt:lpstr>
      <vt:lpstr>Show Data Frame</vt:lpstr>
      <vt:lpstr>NumPy</vt:lpstr>
      <vt:lpstr>Collection</vt:lpstr>
      <vt:lpstr>NumPy Array</vt:lpstr>
      <vt:lpstr>Numpy Array (Cont’d)</vt:lpstr>
      <vt:lpstr>Max and Min</vt:lpstr>
      <vt:lpstr>Data Visualization</vt:lpstr>
      <vt:lpstr>Data Visualization (Cont’d)</vt:lpstr>
      <vt:lpstr>Data Visualization (Cont’d)</vt:lpstr>
      <vt:lpstr>Weights and Bias Initialization</vt:lpstr>
      <vt:lpstr>Data Slicing</vt:lpstr>
      <vt:lpstr>Data Normalization</vt:lpstr>
      <vt:lpstr>Data Normalization (Cont’d)</vt:lpstr>
      <vt:lpstr>Data Normalization (Cont’d)</vt:lpstr>
      <vt:lpstr>Data Normalization (Cont’d)</vt:lpstr>
      <vt:lpstr>Data Visualization</vt:lpstr>
      <vt:lpstr>Data Visualization (Cont’d)</vt:lpstr>
      <vt:lpstr>Sigmoid</vt:lpstr>
      <vt:lpstr>Visualize Sigmoid</vt:lpstr>
      <vt:lpstr>Visualize Sigmoid (Cont’d)</vt:lpstr>
      <vt:lpstr>Derivate of Sigmoid</vt:lpstr>
      <vt:lpstr>Visualization</vt:lpstr>
      <vt:lpstr>Visualization (Cont’d)</vt:lpstr>
      <vt:lpstr>Randomize the data</vt:lpstr>
      <vt:lpstr>Training</vt:lpstr>
      <vt:lpstr>Training (Cont’d)</vt:lpstr>
      <vt:lpstr>Training (Cont’d)</vt:lpstr>
      <vt:lpstr>Training (Cont’d)</vt:lpstr>
      <vt:lpstr>Training (Cont’d)</vt:lpstr>
      <vt:lpstr>Visualize the Result</vt:lpstr>
      <vt:lpstr>Print Weights and Bias</vt:lpstr>
      <vt:lpstr>Check the Result</vt:lpstr>
      <vt:lpstr>Define the Normalize Function</vt:lpstr>
      <vt:lpstr>Define the Predict Function</vt:lpstr>
      <vt:lpstr>Evaluate the Model</vt:lpstr>
      <vt:lpstr>Evaluate the Model (Cont’d)</vt:lpstr>
      <vt:lpstr>Visualize the Result</vt:lpstr>
      <vt:lpstr>Visualize the Result (Cont’d)</vt:lpstr>
      <vt:lpstr>Visualize the Result (Cont’d)</vt:lpstr>
      <vt:lpstr>Visualize the Result (Cont’d)</vt:lpstr>
      <vt:lpstr>Visualize the Result (Cont’d)</vt:lpstr>
      <vt:lpstr>Outline</vt:lpstr>
      <vt:lpstr>Sign-in to Docker Hub</vt:lpstr>
      <vt:lpstr>Sign-in to Docker Hub (Cont’d)</vt:lpstr>
      <vt:lpstr>Sign-in to Docker Hub (Cont’d)</vt:lpstr>
      <vt:lpstr>Sign-in to Docker Hub (Cont’d)</vt:lpstr>
      <vt:lpstr>Create Repository</vt:lpstr>
      <vt:lpstr>Create Repository (Cont’d)</vt:lpstr>
      <vt:lpstr>Create Image Tag</vt:lpstr>
      <vt:lpstr>Create Image Tag (Cont’d)</vt:lpstr>
      <vt:lpstr>Check the Container ID</vt:lpstr>
      <vt:lpstr>Commit Container</vt:lpstr>
      <vt:lpstr>Push to Docker Hub</vt:lpstr>
      <vt:lpstr>Push to Docker Hub (Cont’d)</vt:lpstr>
      <vt:lpstr>Push to Docker Hub (Cont’d)</vt:lpstr>
      <vt:lpstr>Outline</vt:lpstr>
      <vt:lpstr>Exercise</vt:lpstr>
      <vt:lpstr>Extra Bonus</vt:lpstr>
      <vt:lpstr>Send Your Works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有騰 梁</dc:creator>
  <cp:lastModifiedBy>有騰 梁</cp:lastModifiedBy>
  <cp:revision>255</cp:revision>
  <cp:lastPrinted>2022-06-27T13:42:46Z</cp:lastPrinted>
  <dcterms:created xsi:type="dcterms:W3CDTF">2022-12-04T14:46:03Z</dcterms:created>
  <dcterms:modified xsi:type="dcterms:W3CDTF">2022-12-18T01:10:44Z</dcterms:modified>
</cp:coreProperties>
</file>